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107" r:id="rId1"/>
  </p:sldMasterIdLst>
  <p:notesMasterIdLst>
    <p:notesMasterId r:id="rId15"/>
  </p:notesMasterIdLst>
  <p:handoutMasterIdLst>
    <p:handoutMasterId r:id="rId16"/>
  </p:handoutMasterIdLst>
  <p:sldIdLst>
    <p:sldId id="365" r:id="rId2"/>
    <p:sldId id="431" r:id="rId3"/>
    <p:sldId id="444" r:id="rId4"/>
    <p:sldId id="445" r:id="rId5"/>
    <p:sldId id="440" r:id="rId6"/>
    <p:sldId id="441" r:id="rId7"/>
    <p:sldId id="442" r:id="rId8"/>
    <p:sldId id="430" r:id="rId9"/>
    <p:sldId id="433" r:id="rId10"/>
    <p:sldId id="432" r:id="rId11"/>
    <p:sldId id="446" r:id="rId12"/>
    <p:sldId id="447" r:id="rId13"/>
    <p:sldId id="434" r:id="rId14"/>
  </p:sldIdLst>
  <p:sldSz cx="9144000" cy="6858000" type="screen4x3"/>
  <p:notesSz cx="6662738" cy="9926638"/>
  <p:defaultTextStyle>
    <a:defPPr>
      <a:defRPr lang="en-US"/>
    </a:defPPr>
    <a:lvl1pPr algn="ctr" rtl="0" eaLnBrk="0" fontAlgn="base" hangingPunct="0">
      <a:spcBef>
        <a:spcPct val="50000"/>
      </a:spcBef>
      <a:spcAft>
        <a:spcPct val="0"/>
      </a:spcAft>
      <a:defRPr sz="1600" kern="1200">
        <a:solidFill>
          <a:schemeClr val="tx2"/>
        </a:solidFill>
        <a:latin typeface="Arial" charset="0"/>
        <a:ea typeface="ＭＳ Ｐゴシック" charset="0"/>
        <a:cs typeface="ＭＳ Ｐゴシック" charset="0"/>
      </a:defRPr>
    </a:lvl1pPr>
    <a:lvl2pPr marL="457200" algn="ctr" rtl="0" eaLnBrk="0" fontAlgn="base" hangingPunct="0">
      <a:spcBef>
        <a:spcPct val="50000"/>
      </a:spcBef>
      <a:spcAft>
        <a:spcPct val="0"/>
      </a:spcAft>
      <a:defRPr sz="1600" kern="1200">
        <a:solidFill>
          <a:schemeClr val="tx2"/>
        </a:solidFill>
        <a:latin typeface="Arial" charset="0"/>
        <a:ea typeface="ＭＳ Ｐゴシック" charset="0"/>
        <a:cs typeface="ＭＳ Ｐゴシック" charset="0"/>
      </a:defRPr>
    </a:lvl2pPr>
    <a:lvl3pPr marL="914400" algn="ctr" rtl="0" eaLnBrk="0" fontAlgn="base" hangingPunct="0">
      <a:spcBef>
        <a:spcPct val="50000"/>
      </a:spcBef>
      <a:spcAft>
        <a:spcPct val="0"/>
      </a:spcAft>
      <a:defRPr sz="1600" kern="1200">
        <a:solidFill>
          <a:schemeClr val="tx2"/>
        </a:solidFill>
        <a:latin typeface="Arial" charset="0"/>
        <a:ea typeface="ＭＳ Ｐゴシック" charset="0"/>
        <a:cs typeface="ＭＳ Ｐゴシック" charset="0"/>
      </a:defRPr>
    </a:lvl3pPr>
    <a:lvl4pPr marL="1371600" algn="ctr" rtl="0" eaLnBrk="0" fontAlgn="base" hangingPunct="0">
      <a:spcBef>
        <a:spcPct val="50000"/>
      </a:spcBef>
      <a:spcAft>
        <a:spcPct val="0"/>
      </a:spcAft>
      <a:defRPr sz="1600" kern="1200">
        <a:solidFill>
          <a:schemeClr val="tx2"/>
        </a:solidFill>
        <a:latin typeface="Arial" charset="0"/>
        <a:ea typeface="ＭＳ Ｐゴシック" charset="0"/>
        <a:cs typeface="ＭＳ Ｐゴシック" charset="0"/>
      </a:defRPr>
    </a:lvl4pPr>
    <a:lvl5pPr marL="1828800" algn="ctr" rtl="0" eaLnBrk="0" fontAlgn="base" hangingPunct="0">
      <a:spcBef>
        <a:spcPct val="50000"/>
      </a:spcBef>
      <a:spcAft>
        <a:spcPct val="0"/>
      </a:spcAft>
      <a:defRPr sz="1600" kern="1200">
        <a:solidFill>
          <a:schemeClr val="tx2"/>
        </a:solidFill>
        <a:latin typeface="Arial" charset="0"/>
        <a:ea typeface="ＭＳ Ｐゴシック" charset="0"/>
        <a:cs typeface="ＭＳ Ｐゴシック" charset="0"/>
      </a:defRPr>
    </a:lvl5pPr>
    <a:lvl6pPr marL="2286000" algn="l" defTabSz="457200" rtl="0" eaLnBrk="1" latinLnBrk="0" hangingPunct="1">
      <a:defRPr sz="1600" kern="1200">
        <a:solidFill>
          <a:schemeClr val="tx2"/>
        </a:solidFill>
        <a:latin typeface="Arial" charset="0"/>
        <a:ea typeface="ＭＳ Ｐゴシック" charset="0"/>
        <a:cs typeface="ＭＳ Ｐゴシック" charset="0"/>
      </a:defRPr>
    </a:lvl6pPr>
    <a:lvl7pPr marL="2743200" algn="l" defTabSz="457200" rtl="0" eaLnBrk="1" latinLnBrk="0" hangingPunct="1">
      <a:defRPr sz="1600" kern="1200">
        <a:solidFill>
          <a:schemeClr val="tx2"/>
        </a:solidFill>
        <a:latin typeface="Arial" charset="0"/>
        <a:ea typeface="ＭＳ Ｐゴシック" charset="0"/>
        <a:cs typeface="ＭＳ Ｐゴシック" charset="0"/>
      </a:defRPr>
    </a:lvl7pPr>
    <a:lvl8pPr marL="3200400" algn="l" defTabSz="457200" rtl="0" eaLnBrk="1" latinLnBrk="0" hangingPunct="1">
      <a:defRPr sz="1600" kern="1200">
        <a:solidFill>
          <a:schemeClr val="tx2"/>
        </a:solidFill>
        <a:latin typeface="Arial" charset="0"/>
        <a:ea typeface="ＭＳ Ｐゴシック" charset="0"/>
        <a:cs typeface="ＭＳ Ｐゴシック" charset="0"/>
      </a:defRPr>
    </a:lvl8pPr>
    <a:lvl9pPr marL="3657600" algn="l" defTabSz="457200" rtl="0" eaLnBrk="1" latinLnBrk="0" hangingPunct="1">
      <a:defRPr sz="1600" kern="1200">
        <a:solidFill>
          <a:schemeClr val="tx2"/>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402C"/>
    <a:srgbClr val="003E99"/>
    <a:srgbClr val="EDEDED"/>
    <a:srgbClr val="EE7D11"/>
    <a:srgbClr val="F76013"/>
    <a:srgbClr val="FEDA9E"/>
    <a:srgbClr val="FFCC00"/>
    <a:srgbClr val="D12827"/>
    <a:srgbClr val="4AA451"/>
    <a:srgbClr val="7E7D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ittlere Formatvorlag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E171933-4619-4E11-9A3F-F7608DF75F80}" styleName="Mittlere Formatvorlage 1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7292A2E-F333-43FB-9621-5CBBE7FDCDCB}" styleName="Helle Formatvorlage 2 - Akz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78" autoAdjust="0"/>
    <p:restoredTop sz="99556" autoAdjust="0"/>
  </p:normalViewPr>
  <p:slideViewPr>
    <p:cSldViewPr showGuides="1">
      <p:cViewPr>
        <p:scale>
          <a:sx n="100" d="100"/>
          <a:sy n="100" d="100"/>
        </p:scale>
        <p:origin x="-840" y="978"/>
      </p:cViewPr>
      <p:guideLst>
        <p:guide orient="horz" pos="935"/>
        <p:guide orient="horz" pos="4065"/>
        <p:guide orient="horz" pos="754"/>
        <p:guide orient="horz" pos="3884"/>
        <p:guide pos="5420"/>
        <p:guide pos="340"/>
        <p:guide pos="2789"/>
        <p:guide pos="297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54"/>
    </p:cViewPr>
  </p:sorterViewPr>
  <p:notesViewPr>
    <p:cSldViewPr showGuides="1">
      <p:cViewPr varScale="1">
        <p:scale>
          <a:sx n="50" d="100"/>
          <a:sy n="50" d="100"/>
        </p:scale>
        <p:origin x="-1938" y="-84"/>
      </p:cViewPr>
      <p:guideLst>
        <p:guide orient="horz" pos="3127"/>
        <p:guide pos="209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887663" cy="496888"/>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algn="l" defTabSz="913953">
              <a:spcBef>
                <a:spcPct val="0"/>
              </a:spcBef>
              <a:defRPr sz="1200">
                <a:solidFill>
                  <a:schemeClr val="tx1"/>
                </a:solidFill>
                <a:latin typeface="Times" pitchFamily="18" charset="0"/>
                <a:ea typeface="+mn-ea"/>
                <a:cs typeface="+mn-cs"/>
              </a:defRPr>
            </a:lvl1pPr>
          </a:lstStyle>
          <a:p>
            <a:pPr>
              <a:defRPr/>
            </a:pPr>
            <a:endParaRPr lang="de-DE"/>
          </a:p>
        </p:txBody>
      </p:sp>
      <p:sp>
        <p:nvSpPr>
          <p:cNvPr id="6147" name="Rectangle 3"/>
          <p:cNvSpPr>
            <a:spLocks noGrp="1" noChangeArrowheads="1"/>
          </p:cNvSpPr>
          <p:nvPr>
            <p:ph type="dt" sz="quarter" idx="1"/>
          </p:nvPr>
        </p:nvSpPr>
        <p:spPr bwMode="auto">
          <a:xfrm>
            <a:off x="3775075" y="0"/>
            <a:ext cx="2887663" cy="496888"/>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algn="r" defTabSz="913953">
              <a:spcBef>
                <a:spcPct val="0"/>
              </a:spcBef>
              <a:defRPr sz="1200">
                <a:solidFill>
                  <a:schemeClr val="tx1"/>
                </a:solidFill>
                <a:latin typeface="Times" pitchFamily="18" charset="0"/>
                <a:ea typeface="+mn-ea"/>
                <a:cs typeface="+mn-cs"/>
              </a:defRPr>
            </a:lvl1pPr>
          </a:lstStyle>
          <a:p>
            <a:pPr>
              <a:defRPr/>
            </a:pPr>
            <a:endParaRPr lang="de-DE"/>
          </a:p>
        </p:txBody>
      </p:sp>
      <p:sp>
        <p:nvSpPr>
          <p:cNvPr id="6148" name="Rectangle 4"/>
          <p:cNvSpPr>
            <a:spLocks noGrp="1" noChangeArrowheads="1"/>
          </p:cNvSpPr>
          <p:nvPr>
            <p:ph type="ftr" sz="quarter" idx="2"/>
          </p:nvPr>
        </p:nvSpPr>
        <p:spPr bwMode="auto">
          <a:xfrm>
            <a:off x="0" y="9429750"/>
            <a:ext cx="2887663" cy="496888"/>
          </a:xfrm>
          <a:prstGeom prst="rect">
            <a:avLst/>
          </a:prstGeom>
          <a:noFill/>
          <a:ln w="9525">
            <a:noFill/>
            <a:miter lim="800000"/>
            <a:headEnd/>
            <a:tailEnd/>
          </a:ln>
          <a:effectLst/>
        </p:spPr>
        <p:txBody>
          <a:bodyPr vert="horz" wrap="square" lIns="91434" tIns="45718" rIns="91434" bIns="45718" numCol="1" anchor="b" anchorCtr="0" compatLnSpc="1">
            <a:prstTxWarp prst="textNoShape">
              <a:avLst/>
            </a:prstTxWarp>
          </a:bodyPr>
          <a:lstStyle>
            <a:lvl1pPr algn="l" defTabSz="913953">
              <a:spcBef>
                <a:spcPct val="0"/>
              </a:spcBef>
              <a:defRPr sz="1200">
                <a:solidFill>
                  <a:schemeClr val="tx1"/>
                </a:solidFill>
                <a:latin typeface="Times" pitchFamily="18" charset="0"/>
                <a:ea typeface="+mn-ea"/>
                <a:cs typeface="+mn-cs"/>
              </a:defRPr>
            </a:lvl1pPr>
          </a:lstStyle>
          <a:p>
            <a:pPr>
              <a:defRPr/>
            </a:pPr>
            <a:endParaRPr lang="de-DE"/>
          </a:p>
        </p:txBody>
      </p:sp>
      <p:sp>
        <p:nvSpPr>
          <p:cNvPr id="6149" name="Rectangle 5"/>
          <p:cNvSpPr>
            <a:spLocks noGrp="1" noChangeArrowheads="1"/>
          </p:cNvSpPr>
          <p:nvPr>
            <p:ph type="sldNum" sz="quarter" idx="3"/>
          </p:nvPr>
        </p:nvSpPr>
        <p:spPr bwMode="auto">
          <a:xfrm>
            <a:off x="3775075" y="9429750"/>
            <a:ext cx="2887663" cy="496888"/>
          </a:xfrm>
          <a:prstGeom prst="rect">
            <a:avLst/>
          </a:prstGeom>
          <a:noFill/>
          <a:ln w="9525">
            <a:noFill/>
            <a:miter lim="800000"/>
            <a:headEnd/>
            <a:tailEnd/>
          </a:ln>
          <a:effectLst/>
        </p:spPr>
        <p:txBody>
          <a:bodyPr vert="horz" wrap="square" lIns="91434" tIns="45718" rIns="91434" bIns="45718" numCol="1" anchor="b" anchorCtr="0" compatLnSpc="1">
            <a:prstTxWarp prst="textNoShape">
              <a:avLst/>
            </a:prstTxWarp>
          </a:bodyPr>
          <a:lstStyle>
            <a:lvl1pPr algn="r" defTabSz="912813">
              <a:spcBef>
                <a:spcPct val="0"/>
              </a:spcBef>
              <a:defRPr sz="1200">
                <a:solidFill>
                  <a:schemeClr val="tx1"/>
                </a:solidFill>
                <a:latin typeface="Times" charset="0"/>
                <a:cs typeface="+mn-cs"/>
              </a:defRPr>
            </a:lvl1pPr>
          </a:lstStyle>
          <a:p>
            <a:pPr>
              <a:defRPr/>
            </a:pPr>
            <a:fld id="{EEC8A6E9-3B0A-0842-8D92-0A31D9BB8D6C}" type="slidenum">
              <a:rPr lang="de-DE"/>
              <a:pPr>
                <a:defRPr/>
              </a:pPr>
              <a:t>‹#›</a:t>
            </a:fld>
            <a:endParaRPr lang="de-DE"/>
          </a:p>
        </p:txBody>
      </p:sp>
    </p:spTree>
    <p:extLst>
      <p:ext uri="{BB962C8B-B14F-4D97-AF65-F5344CB8AC3E}">
        <p14:creationId xmlns:p14="http://schemas.microsoft.com/office/powerpoint/2010/main" val="3664496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87663" cy="496888"/>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algn="l" defTabSz="913953">
              <a:spcBef>
                <a:spcPct val="0"/>
              </a:spcBef>
              <a:defRPr sz="1200">
                <a:solidFill>
                  <a:schemeClr val="tx1"/>
                </a:solidFill>
                <a:latin typeface="Times" pitchFamily="18" charset="0"/>
                <a:ea typeface="+mn-ea"/>
                <a:cs typeface="+mn-cs"/>
              </a:defRPr>
            </a:lvl1pPr>
          </a:lstStyle>
          <a:p>
            <a:pPr>
              <a:defRPr/>
            </a:pPr>
            <a:endParaRPr lang="de-DE"/>
          </a:p>
        </p:txBody>
      </p:sp>
      <p:sp>
        <p:nvSpPr>
          <p:cNvPr id="8195" name="Rectangle 3"/>
          <p:cNvSpPr>
            <a:spLocks noGrp="1" noChangeArrowheads="1"/>
          </p:cNvSpPr>
          <p:nvPr>
            <p:ph type="dt" idx="1"/>
          </p:nvPr>
        </p:nvSpPr>
        <p:spPr bwMode="auto">
          <a:xfrm>
            <a:off x="3775075" y="0"/>
            <a:ext cx="2887663" cy="496888"/>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algn="r" defTabSz="913953">
              <a:spcBef>
                <a:spcPct val="0"/>
              </a:spcBef>
              <a:defRPr sz="1200">
                <a:solidFill>
                  <a:schemeClr val="tx1"/>
                </a:solidFill>
                <a:latin typeface="Times" pitchFamily="18" charset="0"/>
                <a:ea typeface="+mn-ea"/>
                <a:cs typeface="+mn-cs"/>
              </a:defRPr>
            </a:lvl1pPr>
          </a:lstStyle>
          <a:p>
            <a:pPr>
              <a:defRPr/>
            </a:pPr>
            <a:endParaRPr lang="de-DE"/>
          </a:p>
        </p:txBody>
      </p:sp>
      <p:sp>
        <p:nvSpPr>
          <p:cNvPr id="3076" name="Rectangle 4"/>
          <p:cNvSpPr>
            <a:spLocks noGrp="1" noRot="1" noChangeAspect="1" noChangeArrowheads="1" noTextEdit="1"/>
          </p:cNvSpPr>
          <p:nvPr>
            <p:ph type="sldImg" idx="2"/>
          </p:nvPr>
        </p:nvSpPr>
        <p:spPr bwMode="auto">
          <a:xfrm>
            <a:off x="849313" y="744538"/>
            <a:ext cx="4964112"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7" name="Rectangle 5"/>
          <p:cNvSpPr>
            <a:spLocks noGrp="1" noChangeArrowheads="1"/>
          </p:cNvSpPr>
          <p:nvPr>
            <p:ph type="body" sz="quarter" idx="3"/>
          </p:nvPr>
        </p:nvSpPr>
        <p:spPr bwMode="auto">
          <a:xfrm>
            <a:off x="889000" y="4716463"/>
            <a:ext cx="4959350" cy="4465637"/>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p>
            <a:pPr lvl="0"/>
            <a:r>
              <a:rPr lang="de-DE" noProof="0"/>
              <a:t>Klicken Sie, um die Textformatierung des Masters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8198" name="Rectangle 6"/>
          <p:cNvSpPr>
            <a:spLocks noGrp="1" noChangeArrowheads="1"/>
          </p:cNvSpPr>
          <p:nvPr>
            <p:ph type="ftr" sz="quarter" idx="4"/>
          </p:nvPr>
        </p:nvSpPr>
        <p:spPr bwMode="auto">
          <a:xfrm>
            <a:off x="0" y="9429750"/>
            <a:ext cx="2887663" cy="496888"/>
          </a:xfrm>
          <a:prstGeom prst="rect">
            <a:avLst/>
          </a:prstGeom>
          <a:noFill/>
          <a:ln w="9525">
            <a:noFill/>
            <a:miter lim="800000"/>
            <a:headEnd/>
            <a:tailEnd/>
          </a:ln>
          <a:effectLst/>
        </p:spPr>
        <p:txBody>
          <a:bodyPr vert="horz" wrap="square" lIns="91434" tIns="45718" rIns="91434" bIns="45718" numCol="1" anchor="b" anchorCtr="0" compatLnSpc="1">
            <a:prstTxWarp prst="textNoShape">
              <a:avLst/>
            </a:prstTxWarp>
          </a:bodyPr>
          <a:lstStyle>
            <a:lvl1pPr algn="l" defTabSz="913953">
              <a:spcBef>
                <a:spcPct val="0"/>
              </a:spcBef>
              <a:defRPr sz="1200">
                <a:solidFill>
                  <a:schemeClr val="tx1"/>
                </a:solidFill>
                <a:latin typeface="Times" pitchFamily="18" charset="0"/>
                <a:ea typeface="+mn-ea"/>
                <a:cs typeface="+mn-cs"/>
              </a:defRPr>
            </a:lvl1pPr>
          </a:lstStyle>
          <a:p>
            <a:pPr>
              <a:defRPr/>
            </a:pPr>
            <a:endParaRPr lang="de-DE"/>
          </a:p>
        </p:txBody>
      </p:sp>
      <p:sp>
        <p:nvSpPr>
          <p:cNvPr id="8199" name="Rectangle 7"/>
          <p:cNvSpPr>
            <a:spLocks noGrp="1" noChangeArrowheads="1"/>
          </p:cNvSpPr>
          <p:nvPr>
            <p:ph type="sldNum" sz="quarter" idx="5"/>
          </p:nvPr>
        </p:nvSpPr>
        <p:spPr bwMode="auto">
          <a:xfrm>
            <a:off x="3775075" y="9429750"/>
            <a:ext cx="2887663" cy="496888"/>
          </a:xfrm>
          <a:prstGeom prst="rect">
            <a:avLst/>
          </a:prstGeom>
          <a:noFill/>
          <a:ln w="9525">
            <a:noFill/>
            <a:miter lim="800000"/>
            <a:headEnd/>
            <a:tailEnd/>
          </a:ln>
          <a:effectLst/>
        </p:spPr>
        <p:txBody>
          <a:bodyPr vert="horz" wrap="square" lIns="91434" tIns="45718" rIns="91434" bIns="45718" numCol="1" anchor="b" anchorCtr="0" compatLnSpc="1">
            <a:prstTxWarp prst="textNoShape">
              <a:avLst/>
            </a:prstTxWarp>
          </a:bodyPr>
          <a:lstStyle>
            <a:lvl1pPr algn="r" defTabSz="912813">
              <a:spcBef>
                <a:spcPct val="0"/>
              </a:spcBef>
              <a:defRPr sz="1200">
                <a:solidFill>
                  <a:schemeClr val="tx1"/>
                </a:solidFill>
                <a:latin typeface="Times" charset="0"/>
                <a:cs typeface="+mn-cs"/>
              </a:defRPr>
            </a:lvl1pPr>
          </a:lstStyle>
          <a:p>
            <a:pPr>
              <a:defRPr/>
            </a:pPr>
            <a:fld id="{B7029886-40EC-0D47-A55E-B9CEA8367316}" type="slidenum">
              <a:rPr lang="de-DE"/>
              <a:pPr>
                <a:defRPr/>
              </a:pPr>
              <a:t>‹#›</a:t>
            </a:fld>
            <a:endParaRPr lang="de-DE"/>
          </a:p>
        </p:txBody>
      </p:sp>
    </p:spTree>
    <p:extLst>
      <p:ext uri="{BB962C8B-B14F-4D97-AF65-F5344CB8AC3E}">
        <p14:creationId xmlns:p14="http://schemas.microsoft.com/office/powerpoint/2010/main" val="14986412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ＭＳ Ｐゴシック" charset="0"/>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ＭＳ Ｐゴシック" charset="0"/>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ＭＳ Ｐゴシック" charset="0"/>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ＭＳ Ｐゴシック"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a:p>
        </p:txBody>
      </p:sp>
      <p:sp>
        <p:nvSpPr>
          <p:cNvPr id="4" name="Slide Number Placeholder 3"/>
          <p:cNvSpPr>
            <a:spLocks noGrp="1"/>
          </p:cNvSpPr>
          <p:nvPr>
            <p:ph type="sldNum" sz="quarter" idx="10"/>
          </p:nvPr>
        </p:nvSpPr>
        <p:spPr/>
        <p:txBody>
          <a:bodyPr/>
          <a:lstStyle/>
          <a:p>
            <a:pPr>
              <a:defRPr/>
            </a:pPr>
            <a:fld id="{B7029886-40EC-0D47-A55E-B9CEA8367316}" type="slidenum">
              <a:rPr lang="de-DE" smtClean="0"/>
              <a:pPr>
                <a:defRPr/>
              </a:pPr>
              <a:t>1</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10" name="Rechteck 9"/>
          <p:cNvSpPr/>
          <p:nvPr/>
        </p:nvSpPr>
        <p:spPr bwMode="auto">
          <a:xfrm>
            <a:off x="0" y="0"/>
            <a:ext cx="9180000" cy="6912000"/>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dirty="0" smtClean="0">
              <a:latin typeface="Calibri"/>
            </a:endParaRPr>
          </a:p>
        </p:txBody>
      </p:sp>
      <p:pic>
        <p:nvPicPr>
          <p:cNvPr id="19" name="Bild 10" descr="n_PPT CoverPict_Springer_6.8..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04561" y="993427"/>
            <a:ext cx="4027487" cy="4955909"/>
          </a:xfrm>
          <a:prstGeom prst="rect">
            <a:avLst/>
          </a:prstGeom>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smtClean="0"/>
              <a:t>Click to edit Master subtitle style</a:t>
            </a:r>
            <a:endParaRPr lang="de-DE" dirty="0"/>
          </a:p>
        </p:txBody>
      </p:sp>
      <p:sp>
        <p:nvSpPr>
          <p:cNvPr id="20" name="Rectangle 4"/>
          <p:cNvSpPr>
            <a:spLocks noGrp="1" noChangeArrowheads="1"/>
          </p:cNvSpPr>
          <p:nvPr>
            <p:ph type="ctrTitle"/>
          </p:nvPr>
        </p:nvSpPr>
        <p:spPr>
          <a:xfrm>
            <a:off x="3772652" y="4165600"/>
            <a:ext cx="4903036" cy="941796"/>
          </a:xfrm>
        </p:spPr>
        <p:txBody>
          <a:bodyPr anchor="t" anchorCtr="0"/>
          <a:lstStyle>
            <a:lvl1pPr>
              <a:defRPr sz="3400" b="0" i="0" spc="30">
                <a:solidFill>
                  <a:schemeClr val="bg1"/>
                </a:solidFill>
                <a:latin typeface="+mj-lt"/>
                <a:cs typeface="Cambria"/>
              </a:defRPr>
            </a:lvl1pPr>
          </a:lstStyle>
          <a:p>
            <a:r>
              <a:rPr lang="en-US" noProof="0" smtClean="0"/>
              <a:t>Click to edit Master title style</a:t>
            </a:r>
            <a:endParaRPr lang="en-US" noProof="0" dirty="0"/>
          </a:p>
        </p:txBody>
      </p:sp>
      <p:pic>
        <p:nvPicPr>
          <p:cNvPr id="12" name="Bild 11" descr="verlauf.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9703" y="2888489"/>
            <a:ext cx="5410200" cy="1016000"/>
          </a:xfrm>
          <a:prstGeom prst="rect">
            <a:avLst/>
          </a:prstGeom>
        </p:spPr>
      </p:pic>
      <p:pic>
        <p:nvPicPr>
          <p:cNvPr id="9" name="Bild 8" descr="Springer_pms.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042834" y="3130549"/>
            <a:ext cx="1997075" cy="530225"/>
          </a:xfrm>
          <a:prstGeom prst="rect">
            <a:avLst/>
          </a:prstGeom>
        </p:spPr>
      </p:pic>
    </p:spTree>
    <p:extLst>
      <p:ext uri="{BB962C8B-B14F-4D97-AF65-F5344CB8AC3E}">
        <p14:creationId xmlns:p14="http://schemas.microsoft.com/office/powerpoint/2010/main" val="592265696"/>
      </p:ext>
    </p:extLst>
  </p:cSld>
  <p:clrMapOvr>
    <a:masterClrMapping/>
  </p:clrMapOvr>
  <p:transition spd="slow"/>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hasCustomPrompt="1"/>
          </p:nvPr>
        </p:nvSpPr>
        <p:spPr bwMode="auto">
          <a:xfrm>
            <a:off x="522000" y="1519237"/>
            <a:ext cx="808225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noProof="0" dirty="0" smtClean="0"/>
              <a:t>Click to edit text</a:t>
            </a:r>
          </a:p>
          <a:p>
            <a:pPr lvl="0"/>
            <a:r>
              <a:rPr lang="en-US" noProof="0" dirty="0" smtClean="0"/>
              <a:t>text</a:t>
            </a:r>
          </a:p>
        </p:txBody>
      </p:sp>
      <p:sp>
        <p:nvSpPr>
          <p:cNvPr id="4" name="Titel 3"/>
          <p:cNvSpPr>
            <a:spLocks noGrp="1"/>
          </p:cNvSpPr>
          <p:nvPr>
            <p:ph type="title" hasCustomPrompt="1"/>
          </p:nvPr>
        </p:nvSpPr>
        <p:spPr/>
        <p:txBody>
          <a:bodyPr/>
          <a:lstStyle>
            <a:lvl1pPr>
              <a:defRPr/>
            </a:lvl1pPr>
          </a:lstStyle>
          <a:p>
            <a:r>
              <a:rPr lang="en-US" noProof="0" dirty="0" smtClean="0"/>
              <a:t>Click to edit Headline</a:t>
            </a:r>
            <a:endParaRPr lang="en-US" noProof="0" dirty="0"/>
          </a:p>
        </p:txBody>
      </p:sp>
    </p:spTree>
    <p:extLst>
      <p:ext uri="{BB962C8B-B14F-4D97-AF65-F5344CB8AC3E}">
        <p14:creationId xmlns:p14="http://schemas.microsoft.com/office/powerpoint/2010/main" val="1479831993"/>
      </p:ext>
    </p:extLst>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smtClean="0"/>
              <a:t>Click to edit Master title style</a:t>
            </a:r>
            <a:endParaRPr lang="en-US" noProof="0" dirty="0"/>
          </a:p>
        </p:txBody>
      </p:sp>
      <p:sp>
        <p:nvSpPr>
          <p:cNvPr id="3" name="Rectangle 6"/>
          <p:cNvSpPr>
            <a:spLocks noGrp="1" noChangeArrowheads="1"/>
          </p:cNvSpPr>
          <p:nvPr>
            <p:ph idx="11" hasCustomPrompt="1"/>
          </p:nvPr>
        </p:nvSpPr>
        <p:spPr bwMode="auto">
          <a:xfrm>
            <a:off x="539750" y="1484313"/>
            <a:ext cx="80645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tIns="0"/>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noProof="0" dirty="0" smtClean="0"/>
              <a:t>Click to edit bulleted list</a:t>
            </a:r>
          </a:p>
          <a:p>
            <a:pPr lvl="1"/>
            <a:r>
              <a:rPr lang="en-US" noProof="0" dirty="0" smtClean="0"/>
              <a:t>List level 2</a:t>
            </a:r>
          </a:p>
          <a:p>
            <a:pPr lvl="2"/>
            <a:r>
              <a:rPr lang="en-US" noProof="0" dirty="0" smtClean="0"/>
              <a:t>List level 3</a:t>
            </a:r>
          </a:p>
          <a:p>
            <a:pPr lvl="3"/>
            <a:r>
              <a:rPr lang="en-US" noProof="0" dirty="0" smtClean="0"/>
              <a:t>List level 4</a:t>
            </a:r>
          </a:p>
          <a:p>
            <a:pPr lvl="4"/>
            <a:r>
              <a:rPr lang="en-US" noProof="0" dirty="0" smtClean="0"/>
              <a:t>List level 5</a:t>
            </a:r>
            <a:endParaRPr lang="en-US" noProof="0" dirty="0"/>
          </a:p>
        </p:txBody>
      </p:sp>
    </p:spTree>
    <p:extLst>
      <p:ext uri="{BB962C8B-B14F-4D97-AF65-F5344CB8AC3E}">
        <p14:creationId xmlns:p14="http://schemas.microsoft.com/office/powerpoint/2010/main" val="19727925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Content Placeholder 6"/>
          <p:cNvSpPr>
            <a:spLocks noGrp="1" noChangeArrowheads="1"/>
          </p:cNvSpPr>
          <p:nvPr>
            <p:ph idx="11"/>
          </p:nvPr>
        </p:nvSpPr>
        <p:spPr bwMode="auto">
          <a:xfrm>
            <a:off x="522000" y="1512000"/>
            <a:ext cx="3905538"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p:txBody>
      </p:sp>
      <p:sp>
        <p:nvSpPr>
          <p:cNvPr id="4" name="Rectangle 6"/>
          <p:cNvSpPr>
            <a:spLocks noGrp="1" noChangeArrowheads="1"/>
          </p:cNvSpPr>
          <p:nvPr>
            <p:ph idx="12"/>
          </p:nvPr>
        </p:nvSpPr>
        <p:spPr bwMode="auto">
          <a:xfrm>
            <a:off x="4716463" y="1512000"/>
            <a:ext cx="3887788"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p:txBody>
      </p:sp>
    </p:spTree>
    <p:extLst>
      <p:ext uri="{BB962C8B-B14F-4D97-AF65-F5344CB8AC3E}">
        <p14:creationId xmlns:p14="http://schemas.microsoft.com/office/powerpoint/2010/main" val="824572475"/>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Textplatzhalter 2"/>
          <p:cNvSpPr>
            <a:spLocks noGrp="1"/>
          </p:cNvSpPr>
          <p:nvPr>
            <p:ph type="body" idx="1" hasCustomPrompt="1"/>
          </p:nvPr>
        </p:nvSpPr>
        <p:spPr>
          <a:xfrm>
            <a:off x="522000" y="1512000"/>
            <a:ext cx="3905538"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Headline</a:t>
            </a:r>
          </a:p>
        </p:txBody>
      </p:sp>
      <p:sp>
        <p:nvSpPr>
          <p:cNvPr id="4" name="Inhaltsplatzhalter 3"/>
          <p:cNvSpPr>
            <a:spLocks noGrp="1"/>
          </p:cNvSpPr>
          <p:nvPr>
            <p:ph sz="half" idx="2" hasCustomPrompt="1"/>
          </p:nvPr>
        </p:nvSpPr>
        <p:spPr>
          <a:xfrm>
            <a:off x="522000" y="1944000"/>
            <a:ext cx="3905538"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noProof="0" dirty="0" smtClean="0"/>
              <a:t>Click to edit bulleted list</a:t>
            </a:r>
          </a:p>
          <a:p>
            <a:pPr lvl="1"/>
            <a:r>
              <a:rPr lang="en-US" noProof="0" dirty="0" smtClean="0"/>
              <a:t>List level 2</a:t>
            </a:r>
          </a:p>
          <a:p>
            <a:pPr lvl="2"/>
            <a:r>
              <a:rPr lang="en-US" noProof="0" dirty="0" smtClean="0"/>
              <a:t>List level 3</a:t>
            </a:r>
          </a:p>
          <a:p>
            <a:pPr lvl="3"/>
            <a:r>
              <a:rPr lang="en-US" noProof="0" dirty="0" smtClean="0"/>
              <a:t>List level 4</a:t>
            </a:r>
          </a:p>
          <a:p>
            <a:pPr lvl="4"/>
            <a:r>
              <a:rPr lang="en-US" noProof="0" dirty="0" smtClean="0"/>
              <a:t>List level 5</a:t>
            </a:r>
            <a:endParaRPr lang="en-US" noProof="0" dirty="0"/>
          </a:p>
        </p:txBody>
      </p:sp>
      <p:sp>
        <p:nvSpPr>
          <p:cNvPr id="5" name="Textplatzhalter 4"/>
          <p:cNvSpPr>
            <a:spLocks noGrp="1"/>
          </p:cNvSpPr>
          <p:nvPr>
            <p:ph type="body" sz="quarter" idx="3" hasCustomPrompt="1"/>
          </p:nvPr>
        </p:nvSpPr>
        <p:spPr>
          <a:xfrm>
            <a:off x="4716463" y="1512000"/>
            <a:ext cx="3887788"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Headline</a:t>
            </a:r>
          </a:p>
        </p:txBody>
      </p:sp>
      <p:sp>
        <p:nvSpPr>
          <p:cNvPr id="6" name="Inhaltsplatzhalter 3"/>
          <p:cNvSpPr>
            <a:spLocks noGrp="1"/>
          </p:cNvSpPr>
          <p:nvPr>
            <p:ph sz="half" idx="10" hasCustomPrompt="1"/>
          </p:nvPr>
        </p:nvSpPr>
        <p:spPr>
          <a:xfrm>
            <a:off x="4716463" y="1944000"/>
            <a:ext cx="3887788"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noProof="0" dirty="0" smtClean="0"/>
              <a:t>Click to edit bulleted list</a:t>
            </a:r>
          </a:p>
          <a:p>
            <a:pPr lvl="1"/>
            <a:r>
              <a:rPr lang="en-US" noProof="0" dirty="0" smtClean="0"/>
              <a:t>List level 2</a:t>
            </a:r>
          </a:p>
          <a:p>
            <a:pPr lvl="2"/>
            <a:r>
              <a:rPr lang="en-US" noProof="0" dirty="0" smtClean="0"/>
              <a:t>List level 3</a:t>
            </a:r>
          </a:p>
          <a:p>
            <a:pPr lvl="3"/>
            <a:r>
              <a:rPr lang="en-US" noProof="0" dirty="0" smtClean="0"/>
              <a:t>List level 4</a:t>
            </a:r>
          </a:p>
          <a:p>
            <a:pPr lvl="4"/>
            <a:r>
              <a:rPr lang="en-US" noProof="0" dirty="0" smtClean="0"/>
              <a:t>List level 5</a:t>
            </a:r>
            <a:endParaRPr lang="en-US" noProof="0" dirty="0"/>
          </a:p>
        </p:txBody>
      </p:sp>
    </p:spTree>
    <p:extLst>
      <p:ext uri="{BB962C8B-B14F-4D97-AF65-F5344CB8AC3E}">
        <p14:creationId xmlns:p14="http://schemas.microsoft.com/office/powerpoint/2010/main" val="3313955779"/>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Content Placeholder 5"/>
          <p:cNvSpPr>
            <a:spLocks noGrp="1"/>
          </p:cNvSpPr>
          <p:nvPr>
            <p:ph sz="quarter" idx="10"/>
          </p:nvPr>
        </p:nvSpPr>
        <p:spPr>
          <a:xfrm>
            <a:off x="520700" y="1519239"/>
            <a:ext cx="8083550" cy="4160062"/>
          </a:xfrm>
        </p:spPr>
        <p:txBody>
          <a:bodyPr/>
          <a:lstStyle/>
          <a:p>
            <a:pPr lvl="0"/>
            <a:r>
              <a:rPr lang="en-US" smtClean="0"/>
              <a:t>Click to edit Master text styles</a:t>
            </a:r>
          </a:p>
        </p:txBody>
      </p:sp>
    </p:spTree>
    <p:extLst>
      <p:ext uri="{BB962C8B-B14F-4D97-AF65-F5344CB8AC3E}">
        <p14:creationId xmlns:p14="http://schemas.microsoft.com/office/powerpoint/2010/main" val="1065438641"/>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lstStyle/>
          <a:p>
            <a:r>
              <a:rPr lang="en-US" smtClean="0"/>
              <a:t>Click icon to add table</a:t>
            </a:r>
            <a:endParaRPr lang="de-DE"/>
          </a:p>
        </p:txBody>
      </p:sp>
    </p:spTree>
    <p:extLst>
      <p:ext uri="{BB962C8B-B14F-4D97-AF65-F5344CB8AC3E}">
        <p14:creationId xmlns:p14="http://schemas.microsoft.com/office/powerpoint/2010/main" val="6982319"/>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8774804"/>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3635897" y="2996952"/>
            <a:ext cx="1800200" cy="415498"/>
          </a:xfrm>
        </p:spPr>
        <p:txBody>
          <a:bodyPr/>
          <a:lstStyle>
            <a:lvl1pPr>
              <a:defRPr sz="3000">
                <a:solidFill>
                  <a:srgbClr val="999999"/>
                </a:solidFill>
              </a:defRPr>
            </a:lvl1pPr>
          </a:lstStyle>
          <a:p>
            <a:r>
              <a:rPr lang="en-US" noProof="0" dirty="0" smtClean="0">
                <a:latin typeface="Calibri" charset="0"/>
                <a:ea typeface="Calibri" charset="0"/>
              </a:rPr>
              <a:t>Basic Grid</a:t>
            </a:r>
            <a:endParaRPr lang="en-US" noProof="0" dirty="0">
              <a:latin typeface="Calibri" charset="0"/>
              <a:ea typeface="Calibri" charset="0"/>
            </a:endParaRPr>
          </a:p>
        </p:txBody>
      </p:sp>
      <p:grpSp>
        <p:nvGrpSpPr>
          <p:cNvPr id="2" name="Gruppierung 26"/>
          <p:cNvGrpSpPr/>
          <p:nvPr/>
        </p:nvGrpSpPr>
        <p:grpSpPr>
          <a:xfrm>
            <a:off x="503999" y="908720"/>
            <a:ext cx="8100251" cy="5974680"/>
            <a:chOff x="539552" y="908720"/>
            <a:chExt cx="8157581" cy="5974680"/>
          </a:xfrm>
        </p:grpSpPr>
        <p:cxnSp>
          <p:nvCxnSpPr>
            <p:cNvPr id="5" name="Gerade Verbindung 8"/>
            <p:cNvCxnSpPr>
              <a:cxnSpLocks noChangeShapeType="1"/>
            </p:cNvCxnSpPr>
            <p:nvPr/>
          </p:nvCxnSpPr>
          <p:spPr bwMode="auto">
            <a:xfrm>
              <a:off x="546755" y="927770"/>
              <a:ext cx="0" cy="59492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p:cNvCxnSpPr>
              <a:cxnSpLocks noChangeShapeType="1"/>
            </p:cNvCxnSpPr>
            <p:nvPr/>
          </p:nvCxnSpPr>
          <p:spPr bwMode="auto">
            <a:xfrm>
              <a:off x="8690163"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p:cNvCxnSpPr>
              <a:cxnSpLocks noChangeShapeType="1"/>
            </p:cNvCxnSpPr>
            <p:nvPr/>
          </p:nvCxnSpPr>
          <p:spPr bwMode="auto">
            <a:xfrm>
              <a:off x="553105" y="1162099"/>
              <a:ext cx="8143200"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p:cNvCxnSpPr>
              <a:cxnSpLocks noChangeShapeType="1"/>
            </p:cNvCxnSpPr>
            <p:nvPr/>
          </p:nvCxnSpPr>
          <p:spPr bwMode="auto">
            <a:xfrm flipV="1">
              <a:off x="539552" y="912813"/>
              <a:ext cx="8157581" cy="1662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p:cNvCxnSpPr>
              <a:cxnSpLocks noChangeShapeType="1"/>
            </p:cNvCxnSpPr>
            <p:nvPr userDrawn="1"/>
          </p:nvCxnSpPr>
          <p:spPr bwMode="auto">
            <a:xfrm>
              <a:off x="557521" y="6390000"/>
              <a:ext cx="812943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p:cNvCxnSpPr>
              <a:cxnSpLocks noChangeShapeType="1"/>
            </p:cNvCxnSpPr>
            <p:nvPr userDrawn="1"/>
          </p:nvCxnSpPr>
          <p:spPr bwMode="auto">
            <a:xfrm>
              <a:off x="546935" y="1514320"/>
              <a:ext cx="814320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180223043"/>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9" name="Rectangle 5"/>
          <p:cNvSpPr>
            <a:spLocks noGrp="1" noChangeArrowheads="1"/>
          </p:cNvSpPr>
          <p:nvPr>
            <p:ph type="title"/>
          </p:nvPr>
        </p:nvSpPr>
        <p:spPr bwMode="auto">
          <a:xfrm>
            <a:off x="520700" y="918000"/>
            <a:ext cx="8083550" cy="304699"/>
          </a:xfrm>
          <a:prstGeom prst="rect">
            <a:avLst/>
          </a:prstGeom>
          <a:noFill/>
          <a:ln>
            <a:noFill/>
          </a:ln>
          <a:extLs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p>
            <a:pPr lvl="0"/>
            <a:r>
              <a:rPr lang="en-US" noProof="0" dirty="0" smtClean="0"/>
              <a:t>Click to edit Headline</a:t>
            </a:r>
            <a:endParaRPr lang="en-US" noProof="0" dirty="0"/>
          </a:p>
        </p:txBody>
      </p:sp>
      <p:sp>
        <p:nvSpPr>
          <p:cNvPr id="14340" name="Rectangle 6"/>
          <p:cNvSpPr>
            <a:spLocks noGrp="1" noChangeArrowheads="1"/>
          </p:cNvSpPr>
          <p:nvPr>
            <p:ph type="body" idx="1"/>
          </p:nvPr>
        </p:nvSpPr>
        <p:spPr bwMode="auto">
          <a:xfrm>
            <a:off x="520700" y="1512000"/>
            <a:ext cx="808355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p>
            <a:pPr marL="0" marR="0" lvl="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a:pPr>
            <a:r>
              <a:rPr lang="en-US" noProof="0" dirty="0" smtClean="0"/>
              <a:t>Click to edit text </a:t>
            </a:r>
          </a:p>
          <a:p>
            <a:pPr marL="0" marR="0" lvl="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a:pPr>
            <a:r>
              <a:rPr lang="en-US" noProof="0" dirty="0" smtClean="0"/>
              <a:t>text</a:t>
            </a:r>
          </a:p>
        </p:txBody>
      </p:sp>
      <p:pic>
        <p:nvPicPr>
          <p:cNvPr id="8" name="Bild 1" descr="Kopfbalken.png"/>
          <p:cNvPicPr>
            <a:picLocks/>
          </p:cNvPicPr>
          <p:nvPr/>
        </p:nvPicPr>
        <p:blipFill>
          <a:blip r:embed="rId11" cstate="email">
            <a:extLst>
              <a:ext uri="{28A0092B-C50C-407E-A947-70E740481C1C}">
                <a14:useLocalDpi xmlns:a14="http://schemas.microsoft.com/office/drawing/2010/main" val="0"/>
              </a:ext>
            </a:extLst>
          </a:blip>
          <a:stretch>
            <a:fillRect/>
          </a:stretch>
        </p:blipFill>
        <p:spPr>
          <a:xfrm>
            <a:off x="203835" y="0"/>
            <a:ext cx="8940165" cy="612000"/>
          </a:xfrm>
          <a:prstGeom prst="rect">
            <a:avLst/>
          </a:prstGeom>
        </p:spPr>
      </p:pic>
      <p:sp>
        <p:nvSpPr>
          <p:cNvPr id="9" name="Rectangle 8"/>
          <p:cNvSpPr>
            <a:spLocks noChangeArrowheads="1"/>
          </p:cNvSpPr>
          <p:nvPr/>
        </p:nvSpPr>
        <p:spPr bwMode="auto">
          <a:xfrm>
            <a:off x="522000" y="212400"/>
            <a:ext cx="259238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p>
            <a:pPr algn="l">
              <a:spcBef>
                <a:spcPct val="0"/>
              </a:spcBef>
            </a:pPr>
            <a:r>
              <a:rPr lang="en-US" sz="900" noProof="0" dirty="0" smtClean="0">
                <a:solidFill>
                  <a:schemeClr val="accent4"/>
                </a:solidFill>
                <a:latin typeface="Calibri" charset="0"/>
                <a:cs typeface="Calibri" charset="0"/>
              </a:rPr>
              <a:t>Market Intelligence &amp; Web Analytics | </a:t>
            </a:r>
            <a:fld id="{DC98D910-DD3F-4044-BE0F-F09D484DEDD5}" type="slidenum">
              <a:rPr lang="en-US" sz="900" noProof="0" smtClean="0">
                <a:solidFill>
                  <a:schemeClr val="accent4"/>
                </a:solidFill>
                <a:latin typeface="Calibri" charset="0"/>
                <a:cs typeface="Calibri" charset="0"/>
              </a:rPr>
              <a:pPr algn="l">
                <a:spcBef>
                  <a:spcPct val="0"/>
                </a:spcBef>
              </a:pPr>
              <a:t>‹#›</a:t>
            </a:fld>
            <a:endParaRPr lang="en-US" sz="900" noProof="0" dirty="0" smtClean="0">
              <a:solidFill>
                <a:schemeClr val="accent4"/>
              </a:solidFill>
              <a:latin typeface="Calibri" charset="0"/>
              <a:cs typeface="Calibri" charset="0"/>
            </a:endParaRPr>
          </a:p>
          <a:p>
            <a:pPr algn="l">
              <a:spcBef>
                <a:spcPct val="0"/>
              </a:spcBef>
            </a:pPr>
            <a:endParaRPr lang="de-DE" sz="900" b="1" dirty="0">
              <a:latin typeface="Calibri" charset="0"/>
              <a:cs typeface="Geneva" charset="0"/>
            </a:endParaRPr>
          </a:p>
        </p:txBody>
      </p:sp>
      <p:sp>
        <p:nvSpPr>
          <p:cNvPr id="13" name="Abgerundetes Rechteck 8"/>
          <p:cNvSpPr/>
          <p:nvPr/>
        </p:nvSpPr>
        <p:spPr bwMode="auto">
          <a:xfrm flipV="1">
            <a:off x="0" y="0"/>
            <a:ext cx="180000" cy="612000"/>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wrap="square">
            <a:spAutoFit/>
          </a:bodyPr>
          <a:lstStyle/>
          <a:p>
            <a:pPr>
              <a:defRPr/>
            </a:pPr>
            <a:endParaRPr lang="de-DE" dirty="0">
              <a:ln>
                <a:noFill/>
              </a:ln>
              <a:latin typeface="Calibri"/>
              <a:ea typeface="Geneva" charset="0"/>
              <a:cs typeface="Geneva" charset="0"/>
            </a:endParaRPr>
          </a:p>
        </p:txBody>
      </p:sp>
      <p:cxnSp>
        <p:nvCxnSpPr>
          <p:cNvPr id="10" name="Gerade Verbindung 9"/>
          <p:cNvCxnSpPr/>
          <p:nvPr/>
        </p:nvCxnSpPr>
        <p:spPr bwMode="auto">
          <a:xfrm>
            <a:off x="7350409"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11" name="Bild 10" descr="Springer_pms.png"/>
          <p:cNvPicPr>
            <a:picLocks noChangeAspect="1"/>
          </p:cNvPicPr>
          <p:nvPr/>
        </p:nvPicPr>
        <p:blipFill>
          <a:blip r:embed="rId12" cstate="email">
            <a:extLst>
              <a:ext uri="{28A0092B-C50C-407E-A947-70E740481C1C}">
                <a14:useLocalDpi xmlns:a14="http://schemas.microsoft.com/office/drawing/2010/main" val="0"/>
              </a:ext>
            </a:extLst>
          </a:blip>
          <a:stretch>
            <a:fillRect/>
          </a:stretch>
        </p:blipFill>
        <p:spPr>
          <a:xfrm>
            <a:off x="7598833" y="141817"/>
            <a:ext cx="1118362" cy="296926"/>
          </a:xfrm>
          <a:prstGeom prst="rect">
            <a:avLst/>
          </a:prstGeom>
        </p:spPr>
      </p:pic>
    </p:spTree>
  </p:cSld>
  <p:clrMap bg1="lt1" tx1="dk1" bg2="lt2" tx2="dk2" accent1="accent1" accent2="accent2" accent3="accent3" accent4="accent4" accent5="accent5" accent6="accent6" hlink="hlink" folHlink="folHlink"/>
  <p:sldLayoutIdLst>
    <p:sldLayoutId id="2147485108" r:id="rId1"/>
    <p:sldLayoutId id="2147485109" r:id="rId2"/>
    <p:sldLayoutId id="2147485110" r:id="rId3"/>
    <p:sldLayoutId id="2147485111" r:id="rId4"/>
    <p:sldLayoutId id="2147485112" r:id="rId5"/>
    <p:sldLayoutId id="2147485113" r:id="rId6"/>
    <p:sldLayoutId id="2147485114" r:id="rId7"/>
    <p:sldLayoutId id="2147485115" r:id="rId8"/>
    <p:sldLayoutId id="2147485116" r:id="rId9"/>
  </p:sldLayoutIdLst>
  <p:transition spd="slow"/>
  <p:timing>
    <p:tnLst>
      <p:par>
        <p:cTn id="1" dur="indefinite" restart="never" nodeType="tmRoot"/>
      </p:par>
    </p:tnLst>
  </p:timing>
  <p:txStyles>
    <p:titleStyle>
      <a:lvl1pPr algn="l" rtl="0" eaLnBrk="1" fontAlgn="base" hangingPunct="1">
        <a:lnSpc>
          <a:spcPct val="90000"/>
        </a:lnSpc>
        <a:spcBef>
          <a:spcPct val="0"/>
        </a:spcBef>
        <a:spcAft>
          <a:spcPct val="0"/>
        </a:spcAft>
        <a:defRPr sz="2200" b="1">
          <a:solidFill>
            <a:srgbClr val="00468A"/>
          </a:solidFill>
          <a:latin typeface="+mj-lt"/>
          <a:ea typeface="Calibri"/>
          <a:cs typeface="Lucida Sans"/>
        </a:defRPr>
      </a:lvl1pPr>
      <a:lvl2pPr algn="l" rtl="0" eaLnBrk="1" fontAlgn="base" hangingPunct="1">
        <a:lnSpc>
          <a:spcPct val="90000"/>
        </a:lnSpc>
        <a:spcBef>
          <a:spcPct val="0"/>
        </a:spcBef>
        <a:spcAft>
          <a:spcPct val="0"/>
        </a:spcAft>
        <a:defRPr sz="2100">
          <a:solidFill>
            <a:schemeClr val="tx1"/>
          </a:solidFill>
          <a:latin typeface="Calibri" charset="0"/>
          <a:ea typeface="Calibri" charset="0"/>
          <a:cs typeface="Cambria" pitchFamily="18" charset="0"/>
        </a:defRPr>
      </a:lvl2pPr>
      <a:lvl3pPr algn="l" rtl="0" eaLnBrk="1" fontAlgn="base" hangingPunct="1">
        <a:lnSpc>
          <a:spcPct val="90000"/>
        </a:lnSpc>
        <a:spcBef>
          <a:spcPct val="0"/>
        </a:spcBef>
        <a:spcAft>
          <a:spcPct val="0"/>
        </a:spcAft>
        <a:defRPr sz="2100">
          <a:solidFill>
            <a:schemeClr val="tx1"/>
          </a:solidFill>
          <a:latin typeface="Calibri" charset="0"/>
          <a:ea typeface="Calibri" charset="0"/>
          <a:cs typeface="Cambria" pitchFamily="18" charset="0"/>
        </a:defRPr>
      </a:lvl3pPr>
      <a:lvl4pPr algn="l" rtl="0" eaLnBrk="1" fontAlgn="base" hangingPunct="1">
        <a:lnSpc>
          <a:spcPct val="90000"/>
        </a:lnSpc>
        <a:spcBef>
          <a:spcPct val="0"/>
        </a:spcBef>
        <a:spcAft>
          <a:spcPct val="0"/>
        </a:spcAft>
        <a:defRPr sz="2100">
          <a:solidFill>
            <a:schemeClr val="tx1"/>
          </a:solidFill>
          <a:latin typeface="Calibri" charset="0"/>
          <a:ea typeface="Calibri" charset="0"/>
          <a:cs typeface="Cambria" pitchFamily="18" charset="0"/>
        </a:defRPr>
      </a:lvl4pPr>
      <a:lvl5pPr algn="l" rtl="0" eaLnBrk="1" fontAlgn="base" hangingPunct="1">
        <a:lnSpc>
          <a:spcPct val="90000"/>
        </a:lnSpc>
        <a:spcBef>
          <a:spcPct val="0"/>
        </a:spcBef>
        <a:spcAft>
          <a:spcPct val="0"/>
        </a:spcAft>
        <a:defRPr sz="2100">
          <a:solidFill>
            <a:schemeClr val="tx1"/>
          </a:solidFill>
          <a:latin typeface="Calibri" charset="0"/>
          <a:ea typeface="Calibri" charset="0"/>
          <a:cs typeface="Cambria" pitchFamily="18"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lang="de-DE" sz="1800" baseline="0">
          <a:solidFill>
            <a:schemeClr val="tx2"/>
          </a:solidFill>
          <a:latin typeface="Calibri"/>
          <a:ea typeface="ヒラギノ角ゴ Pro W3" pitchFamily="-65" charset="-128"/>
          <a:cs typeface="ヒラギノ角ゴ Pro W3" pitchFamily="-65" charset="-128"/>
        </a:defRPr>
      </a:lvl1pPr>
      <a:lvl2pPr marL="0" indent="0" algn="l" rtl="0" eaLnBrk="1" fontAlgn="base" hangingPunct="1">
        <a:lnSpc>
          <a:spcPts val="2200"/>
        </a:lnSpc>
        <a:spcBef>
          <a:spcPts val="900"/>
        </a:spcBef>
        <a:spcAft>
          <a:spcPct val="0"/>
        </a:spcAft>
        <a:buClr>
          <a:srgbClr val="005BB9"/>
        </a:buClr>
        <a:buSzPct val="100000"/>
        <a:buFont typeface="Arial" charset="0"/>
        <a:buNone/>
        <a:defRPr lang="de-DE" sz="1800" dirty="0">
          <a:solidFill>
            <a:schemeClr val="tx2"/>
          </a:solidFill>
          <a:latin typeface="Calibri"/>
          <a:ea typeface="ヒラギノ角ゴ Pro W3" charset="-128"/>
          <a:cs typeface="ヒラギノ角ゴ Pro W3" charset="0"/>
        </a:defRPr>
      </a:lvl2pPr>
      <a:lvl3pPr marL="0" indent="0" algn="l" rtl="0" eaLnBrk="1" fontAlgn="base" hangingPunct="1">
        <a:lnSpc>
          <a:spcPts val="2200"/>
        </a:lnSpc>
        <a:spcBef>
          <a:spcPts val="900"/>
        </a:spcBef>
        <a:spcAft>
          <a:spcPct val="0"/>
        </a:spcAft>
        <a:buClr>
          <a:srgbClr val="005BB9"/>
        </a:buClr>
        <a:buSzPct val="100000"/>
        <a:buFont typeface="Arial" charset="0"/>
        <a:buNone/>
        <a:defRPr lang="de-DE" sz="1800" dirty="0">
          <a:solidFill>
            <a:schemeClr val="tx2"/>
          </a:solidFill>
          <a:latin typeface="Calibri"/>
          <a:ea typeface="ＭＳ Ｐゴシック" charset="0"/>
          <a:cs typeface="Geneva" charset="-128"/>
        </a:defRPr>
      </a:lvl3pPr>
      <a:lvl4pPr marL="0" indent="0" algn="l" rtl="0" eaLnBrk="1" fontAlgn="base" hangingPunct="1">
        <a:lnSpc>
          <a:spcPts val="2200"/>
        </a:lnSpc>
        <a:spcBef>
          <a:spcPts val="900"/>
        </a:spcBef>
        <a:spcAft>
          <a:spcPct val="0"/>
        </a:spcAft>
        <a:buClr>
          <a:srgbClr val="005BB9"/>
        </a:buClr>
        <a:buSzPct val="100000"/>
        <a:buFont typeface="Arial" charset="0"/>
        <a:buNone/>
        <a:defRPr lang="de-DE" sz="1800" dirty="0">
          <a:solidFill>
            <a:schemeClr val="tx2"/>
          </a:solidFill>
          <a:latin typeface="Calibri"/>
          <a:ea typeface="Geneva" charset="-128"/>
          <a:cs typeface="Geneva" charset="0"/>
        </a:defRPr>
      </a:lvl4pPr>
      <a:lvl5pPr marL="0" indent="0" algn="l" rtl="0" eaLnBrk="1" fontAlgn="base" hangingPunct="1">
        <a:lnSpc>
          <a:spcPts val="2200"/>
        </a:lnSpc>
        <a:spcBef>
          <a:spcPts val="900"/>
        </a:spcBef>
        <a:spcAft>
          <a:spcPct val="0"/>
        </a:spcAft>
        <a:buClr>
          <a:srgbClr val="005BB9"/>
        </a:buClr>
        <a:buSzPct val="100000"/>
        <a:buFont typeface="Arial" charset="0"/>
        <a:buNone/>
        <a:defRPr lang="de-DE" sz="1800"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hyperlink" Target="mailto:info@100k20.ru"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Untertitel 10"/>
          <p:cNvSpPr>
            <a:spLocks noGrp="1"/>
          </p:cNvSpPr>
          <p:nvPr>
            <p:ph type="subTitle" idx="1"/>
          </p:nvPr>
        </p:nvSpPr>
        <p:spPr>
          <a:xfrm>
            <a:off x="3779912" y="5589240"/>
            <a:ext cx="4896021" cy="963312"/>
          </a:xfrm>
        </p:spPr>
        <p:txBody>
          <a:bodyPr/>
          <a:lstStyle/>
          <a:p>
            <a:pPr>
              <a:lnSpc>
                <a:spcPct val="100000"/>
              </a:lnSpc>
            </a:pPr>
            <a:r>
              <a:rPr lang="en-US" sz="2000" dirty="0" smtClean="0"/>
              <a:t>Matthias Aicher</a:t>
            </a:r>
          </a:p>
          <a:p>
            <a:pPr>
              <a:lnSpc>
                <a:spcPct val="100000"/>
              </a:lnSpc>
            </a:pPr>
            <a:r>
              <a:rPr lang="en-US" dirty="0" smtClean="0"/>
              <a:t>Springer Representative in Russia</a:t>
            </a:r>
            <a:br>
              <a:rPr lang="en-US" dirty="0" smtClean="0"/>
            </a:br>
            <a:r>
              <a:rPr lang="en-US" dirty="0" smtClean="0"/>
              <a:t>December 17, 2015</a:t>
            </a:r>
            <a:endParaRPr lang="en-US" dirty="0"/>
          </a:p>
        </p:txBody>
      </p:sp>
      <p:sp>
        <p:nvSpPr>
          <p:cNvPr id="10" name="Titel 9"/>
          <p:cNvSpPr>
            <a:spLocks noGrp="1"/>
          </p:cNvSpPr>
          <p:nvPr>
            <p:ph type="ctrTitle"/>
          </p:nvPr>
        </p:nvSpPr>
        <p:spPr>
          <a:xfrm>
            <a:off x="3772652" y="4165600"/>
            <a:ext cx="5371348" cy="997196"/>
          </a:xfrm>
        </p:spPr>
        <p:txBody>
          <a:bodyPr/>
          <a:lstStyle/>
          <a:p>
            <a:r>
              <a:rPr lang="en-US" sz="3200" dirty="0" smtClean="0"/>
              <a:t>Publishing with Springer</a:t>
            </a:r>
            <a:br>
              <a:rPr lang="en-US" sz="3200" dirty="0" smtClean="0"/>
            </a:br>
            <a:r>
              <a:rPr lang="en-US" sz="2000" dirty="0"/>
              <a:t>How to improve </a:t>
            </a:r>
            <a:r>
              <a:rPr lang="en-US" sz="2000" dirty="0" smtClean="0"/>
              <a:t>your publication </a:t>
            </a:r>
            <a:br>
              <a:rPr lang="en-US" sz="2000" dirty="0" smtClean="0"/>
            </a:br>
            <a:r>
              <a:rPr lang="en-US" sz="2000" dirty="0" smtClean="0"/>
              <a:t>output </a:t>
            </a:r>
            <a:r>
              <a:rPr lang="en-US" sz="2000" dirty="0"/>
              <a:t>and quality</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7692" y="116632"/>
            <a:ext cx="6696744" cy="364232"/>
          </a:xfrm>
          <a:prstGeom prst="rect">
            <a:avLst/>
          </a:prstGeom>
          <a:solidFill>
            <a:schemeClr val="bg2"/>
          </a:solidFill>
        </p:spPr>
        <p:txBody>
          <a:bodyPr wrap="square" lIns="0" tIns="0" rIns="0" bIns="0" rtlCol="0">
            <a:noAutofit/>
          </a:bodyPr>
          <a:lstStyle/>
          <a:p>
            <a:pPr lvl="0" algn="l" eaLnBrk="1" hangingPunct="1">
              <a:spcBef>
                <a:spcPct val="0"/>
              </a:spcBef>
            </a:pPr>
            <a:r>
              <a:rPr lang="en-US" altLang="ru-RU" sz="1800" dirty="0" smtClean="0">
                <a:solidFill>
                  <a:srgbClr val="333333"/>
                </a:solidFill>
                <a:latin typeface="Georgia" pitchFamily="18" charset="0"/>
                <a:cs typeface="Arial" pitchFamily="34" charset="0"/>
              </a:rPr>
              <a:t>Marketing to worldwide audiences</a:t>
            </a:r>
            <a:endParaRPr lang="ru-RU" altLang="ru-RU" sz="1800" dirty="0">
              <a:solidFill>
                <a:srgbClr val="333333"/>
              </a:solidFill>
              <a:latin typeface="Georgia" pitchFamily="18" charset="0"/>
              <a:cs typeface="Arial" pitchFamily="34" charset="0"/>
            </a:endParaRPr>
          </a:p>
        </p:txBody>
      </p:sp>
      <p:sp>
        <p:nvSpPr>
          <p:cNvPr id="5" name="Прямоугольник 4"/>
          <p:cNvSpPr/>
          <p:nvPr/>
        </p:nvSpPr>
        <p:spPr>
          <a:xfrm>
            <a:off x="179512" y="776933"/>
            <a:ext cx="8496944" cy="6078587"/>
          </a:xfrm>
          <a:prstGeom prst="rect">
            <a:avLst/>
          </a:prstGeom>
        </p:spPr>
        <p:txBody>
          <a:bodyPr wrap="square">
            <a:spAutoFit/>
          </a:bodyPr>
          <a:lstStyle/>
          <a:p>
            <a:pPr algn="just"/>
            <a:r>
              <a:rPr lang="en-US" b="1" dirty="0">
                <a:solidFill>
                  <a:srgbClr val="333333"/>
                </a:solidFill>
                <a:latin typeface="Georgia" pitchFamily="18" charset="0"/>
                <a:cs typeface="Arial" pitchFamily="34" charset="0"/>
              </a:rPr>
              <a:t>Promote your </a:t>
            </a:r>
            <a:r>
              <a:rPr lang="en-US" b="1" dirty="0" smtClean="0">
                <a:solidFill>
                  <a:srgbClr val="333333"/>
                </a:solidFill>
                <a:latin typeface="Georgia" pitchFamily="18" charset="0"/>
                <a:cs typeface="Arial" pitchFamily="34" charset="0"/>
              </a:rPr>
              <a:t>article</a:t>
            </a:r>
          </a:p>
          <a:p>
            <a:pPr algn="just"/>
            <a:endParaRPr lang="en-US" sz="600" b="1" dirty="0">
              <a:solidFill>
                <a:srgbClr val="333333"/>
              </a:solidFill>
              <a:latin typeface="Georgia" pitchFamily="18" charset="0"/>
              <a:cs typeface="Arial" pitchFamily="34" charset="0"/>
            </a:endParaRPr>
          </a:p>
          <a:p>
            <a:pPr marL="285750" indent="-285750" algn="l">
              <a:spcBef>
                <a:spcPct val="0"/>
              </a:spcBef>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Authors can support the promotion of their work by simply using the resources available on springer.com and </a:t>
            </a:r>
            <a:r>
              <a:rPr lang="en-US" sz="1400" dirty="0" err="1" smtClean="0">
                <a:solidFill>
                  <a:srgbClr val="333333"/>
                </a:solidFill>
                <a:latin typeface="Times" panose="02020603050405020304" pitchFamily="18" charset="0"/>
                <a:cs typeface="Times" panose="02020603050405020304" pitchFamily="18" charset="0"/>
              </a:rPr>
              <a:t>SpringerLink</a:t>
            </a:r>
            <a:endParaRPr lang="en-US" sz="1400" dirty="0">
              <a:solidFill>
                <a:srgbClr val="333333"/>
              </a:solidFill>
              <a:latin typeface="Times" panose="02020603050405020304" pitchFamily="18" charset="0"/>
              <a:cs typeface="Times" panose="02020603050405020304" pitchFamily="18" charset="0"/>
            </a:endParaRPr>
          </a:p>
          <a:p>
            <a:pPr marL="285750" indent="-285750" algn="l">
              <a:spcBef>
                <a:spcPct val="0"/>
              </a:spcBef>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Feature the link to your article in your email signature, on your own website, in presentations, in your blog, social media profile or your contribution to a </a:t>
            </a:r>
            <a:r>
              <a:rPr lang="en-US" sz="1400" dirty="0" smtClean="0">
                <a:solidFill>
                  <a:srgbClr val="333333"/>
                </a:solidFill>
                <a:latin typeface="Times" panose="02020603050405020304" pitchFamily="18" charset="0"/>
                <a:cs typeface="Times" panose="02020603050405020304" pitchFamily="18" charset="0"/>
              </a:rPr>
              <a:t>forum</a:t>
            </a:r>
            <a:endParaRPr lang="en-US" dirty="0"/>
          </a:p>
          <a:p>
            <a:pPr algn="just"/>
            <a:endParaRPr lang="en-US" b="1" dirty="0" smtClean="0">
              <a:solidFill>
                <a:srgbClr val="333333"/>
              </a:solidFill>
              <a:latin typeface="Georgia" pitchFamily="18" charset="0"/>
              <a:cs typeface="Arial" pitchFamily="34" charset="0"/>
            </a:endParaRPr>
          </a:p>
          <a:p>
            <a:pPr algn="just"/>
            <a:r>
              <a:rPr lang="en-US" b="1" dirty="0" smtClean="0">
                <a:solidFill>
                  <a:srgbClr val="333333"/>
                </a:solidFill>
                <a:latin typeface="Georgia" pitchFamily="18" charset="0"/>
                <a:cs typeface="Arial" pitchFamily="34" charset="0"/>
              </a:rPr>
              <a:t>Position </a:t>
            </a:r>
            <a:r>
              <a:rPr lang="en-US" b="1" dirty="0">
                <a:solidFill>
                  <a:srgbClr val="333333"/>
                </a:solidFill>
                <a:latin typeface="Georgia" pitchFamily="18" charset="0"/>
                <a:cs typeface="Arial" pitchFamily="34" charset="0"/>
              </a:rPr>
              <a:t>yourself as an expert in your </a:t>
            </a:r>
            <a:r>
              <a:rPr lang="en-US" b="1" dirty="0" smtClean="0">
                <a:solidFill>
                  <a:srgbClr val="333333"/>
                </a:solidFill>
                <a:latin typeface="Georgia" pitchFamily="18" charset="0"/>
                <a:cs typeface="Arial" pitchFamily="34" charset="0"/>
              </a:rPr>
              <a:t>area</a:t>
            </a:r>
          </a:p>
          <a:p>
            <a:pPr algn="just"/>
            <a:endParaRPr lang="en-US" sz="600" b="1" dirty="0">
              <a:solidFill>
                <a:srgbClr val="333333"/>
              </a:solidFill>
              <a:latin typeface="Georgia" pitchFamily="18" charset="0"/>
              <a:cs typeface="Arial" pitchFamily="34" charset="0"/>
            </a:endParaRPr>
          </a:p>
          <a:p>
            <a:pPr marL="285750" indent="-285750" algn="l">
              <a:spcBef>
                <a:spcPct val="0"/>
              </a:spcBef>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With the advent of sophisticated search engines and social media platforms, the Internet has become a very powerful marketing tool, particularly for specialized </a:t>
            </a:r>
            <a:r>
              <a:rPr lang="en-US" sz="1400" dirty="0" smtClean="0">
                <a:solidFill>
                  <a:srgbClr val="333333"/>
                </a:solidFill>
                <a:latin typeface="Times" panose="02020603050405020304" pitchFamily="18" charset="0"/>
                <a:cs typeface="Times" panose="02020603050405020304" pitchFamily="18" charset="0"/>
              </a:rPr>
              <a:t>content</a:t>
            </a:r>
            <a:endParaRPr lang="en-US" sz="1400" dirty="0">
              <a:solidFill>
                <a:srgbClr val="333333"/>
              </a:solidFill>
              <a:latin typeface="Times" panose="02020603050405020304" pitchFamily="18" charset="0"/>
              <a:cs typeface="Times" panose="02020603050405020304" pitchFamily="18" charset="0"/>
            </a:endParaRPr>
          </a:p>
          <a:p>
            <a:pPr marL="285750" indent="-285750" algn="l">
              <a:spcBef>
                <a:spcPct val="0"/>
              </a:spcBef>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Blogs, personal websites, forums and social media tools such as Twitter and Facebook have allowed for wider discovery of content and enabled the formation of influential web communities around specialized </a:t>
            </a:r>
            <a:r>
              <a:rPr lang="en-US" sz="1400" dirty="0" smtClean="0">
                <a:solidFill>
                  <a:srgbClr val="333333"/>
                </a:solidFill>
                <a:latin typeface="Times" panose="02020603050405020304" pitchFamily="18" charset="0"/>
                <a:cs typeface="Times" panose="02020603050405020304" pitchFamily="18" charset="0"/>
              </a:rPr>
              <a:t>topics</a:t>
            </a:r>
            <a:endParaRPr lang="en-US" sz="1400" dirty="0">
              <a:solidFill>
                <a:srgbClr val="333333"/>
              </a:solidFill>
              <a:latin typeface="Times" panose="02020603050405020304" pitchFamily="18" charset="0"/>
              <a:cs typeface="Times" panose="02020603050405020304" pitchFamily="18" charset="0"/>
            </a:endParaRPr>
          </a:p>
          <a:p>
            <a:pPr marL="285750" indent="-285750" algn="l">
              <a:spcBef>
                <a:spcPct val="0"/>
              </a:spcBef>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You may want to start with a personal profile page on springer.com that is linked with your Springer </a:t>
            </a:r>
            <a:r>
              <a:rPr lang="en-US" sz="1400" dirty="0" smtClean="0">
                <a:solidFill>
                  <a:srgbClr val="333333"/>
                </a:solidFill>
                <a:latin typeface="Times" panose="02020603050405020304" pitchFamily="18" charset="0"/>
                <a:cs typeface="Times" panose="02020603050405020304" pitchFamily="18" charset="0"/>
              </a:rPr>
              <a:t>publications</a:t>
            </a:r>
          </a:p>
          <a:p>
            <a:pPr algn="just"/>
            <a:endParaRPr lang="en-US" b="1" dirty="0" smtClean="0">
              <a:solidFill>
                <a:srgbClr val="333333"/>
              </a:solidFill>
              <a:latin typeface="Georgia" pitchFamily="18" charset="0"/>
              <a:cs typeface="Arial" pitchFamily="34" charset="0"/>
            </a:endParaRPr>
          </a:p>
          <a:p>
            <a:pPr algn="just"/>
            <a:r>
              <a:rPr lang="en-US" b="1" dirty="0" smtClean="0">
                <a:solidFill>
                  <a:srgbClr val="333333"/>
                </a:solidFill>
                <a:latin typeface="Georgia" pitchFamily="18" charset="0"/>
                <a:cs typeface="Arial" pitchFamily="34" charset="0"/>
              </a:rPr>
              <a:t>Online </a:t>
            </a:r>
            <a:r>
              <a:rPr lang="en-US" b="1" dirty="0">
                <a:solidFill>
                  <a:srgbClr val="333333"/>
                </a:solidFill>
                <a:latin typeface="Georgia" pitchFamily="18" charset="0"/>
                <a:cs typeface="Arial" pitchFamily="34" charset="0"/>
              </a:rPr>
              <a:t>tools and social media</a:t>
            </a:r>
          </a:p>
          <a:p>
            <a:pPr marL="285750" indent="-285750" algn="just">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Facebook</a:t>
            </a:r>
          </a:p>
          <a:p>
            <a:pPr marL="285750" indent="-285750" algn="just">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Google+</a:t>
            </a:r>
          </a:p>
          <a:p>
            <a:pPr marL="285750" indent="-285750" algn="just">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LinkedIn</a:t>
            </a:r>
          </a:p>
          <a:p>
            <a:pPr marL="285750" indent="-285750" algn="just">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Research Gate</a:t>
            </a:r>
          </a:p>
          <a:p>
            <a:pPr marL="285750" indent="-285750" algn="just">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Wikipedia</a:t>
            </a:r>
          </a:p>
          <a:p>
            <a:pPr algn="l">
              <a:spcBef>
                <a:spcPct val="0"/>
              </a:spcBef>
            </a:pPr>
            <a:endParaRPr lang="en-US" sz="1400" dirty="0">
              <a:solidFill>
                <a:srgbClr val="333333"/>
              </a:solidFill>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2765859027"/>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7692" y="116632"/>
            <a:ext cx="6696744" cy="364232"/>
          </a:xfrm>
          <a:prstGeom prst="rect">
            <a:avLst/>
          </a:prstGeom>
          <a:solidFill>
            <a:schemeClr val="bg2"/>
          </a:solidFill>
        </p:spPr>
        <p:txBody>
          <a:bodyPr wrap="square" lIns="0" tIns="0" rIns="0" bIns="0" rtlCol="0">
            <a:noAutofit/>
          </a:bodyPr>
          <a:lstStyle/>
          <a:p>
            <a:pPr lvl="0" algn="l" eaLnBrk="1" hangingPunct="1">
              <a:spcBef>
                <a:spcPct val="0"/>
              </a:spcBef>
            </a:pPr>
            <a:r>
              <a:rPr lang="en-US" altLang="ru-RU" sz="1800" dirty="0" smtClean="0">
                <a:solidFill>
                  <a:srgbClr val="333333"/>
                </a:solidFill>
                <a:latin typeface="Georgia" pitchFamily="18" charset="0"/>
                <a:cs typeface="Arial" pitchFamily="34" charset="0"/>
              </a:rPr>
              <a:t>Print books (P) vs. </a:t>
            </a:r>
            <a:r>
              <a:rPr lang="en-US" altLang="ru-RU" sz="1800" dirty="0" err="1" smtClean="0">
                <a:solidFill>
                  <a:srgbClr val="333333"/>
                </a:solidFill>
                <a:latin typeface="Georgia" pitchFamily="18" charset="0"/>
                <a:cs typeface="Arial" pitchFamily="34" charset="0"/>
              </a:rPr>
              <a:t>Ebooks</a:t>
            </a:r>
            <a:r>
              <a:rPr lang="en-US" altLang="ru-RU" sz="1800" dirty="0" smtClean="0">
                <a:solidFill>
                  <a:srgbClr val="333333"/>
                </a:solidFill>
                <a:latin typeface="Georgia" pitchFamily="18" charset="0"/>
                <a:cs typeface="Arial" pitchFamily="34" charset="0"/>
              </a:rPr>
              <a:t> (E)</a:t>
            </a:r>
            <a:endParaRPr lang="ru-RU" altLang="ru-RU" sz="1800" dirty="0">
              <a:solidFill>
                <a:srgbClr val="333333"/>
              </a:solidFill>
              <a:latin typeface="Georgia" pitchFamily="18" charset="0"/>
              <a:cs typeface="Arial" pitchFamily="34" charset="0"/>
            </a:endParaRPr>
          </a:p>
        </p:txBody>
      </p:sp>
      <p:sp>
        <p:nvSpPr>
          <p:cNvPr id="3" name="Прямоугольник 2"/>
          <p:cNvSpPr/>
          <p:nvPr/>
        </p:nvSpPr>
        <p:spPr>
          <a:xfrm>
            <a:off x="179512" y="908720"/>
            <a:ext cx="8280920" cy="477054"/>
          </a:xfrm>
          <a:prstGeom prst="rect">
            <a:avLst/>
          </a:prstGeom>
        </p:spPr>
        <p:txBody>
          <a:bodyPr wrap="square">
            <a:spAutoFit/>
          </a:bodyPr>
          <a:lstStyle/>
          <a:p>
            <a:pPr algn="l"/>
            <a:endParaRPr lang="en-US" b="1" dirty="0" smtClean="0">
              <a:solidFill>
                <a:srgbClr val="333333"/>
              </a:solidFill>
              <a:latin typeface="Georgia" pitchFamily="18" charset="0"/>
              <a:cs typeface="Arial" pitchFamily="34" charset="0"/>
            </a:endParaRPr>
          </a:p>
          <a:p>
            <a:pPr algn="l"/>
            <a:endParaRPr lang="en-US" sz="600" b="1" dirty="0">
              <a:solidFill>
                <a:srgbClr val="333333"/>
              </a:solidFill>
              <a:latin typeface="Georgia" pitchFamily="18" charset="0"/>
              <a:cs typeface="Arial" pitchFamily="34" charset="0"/>
            </a:endParaRPr>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9576" t="7682" r="7832" b="21875"/>
          <a:stretch/>
        </p:blipFill>
        <p:spPr bwMode="auto">
          <a:xfrm>
            <a:off x="107504" y="712887"/>
            <a:ext cx="8762747" cy="5544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2757652"/>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7692" y="116632"/>
            <a:ext cx="6696744" cy="364232"/>
          </a:xfrm>
          <a:prstGeom prst="rect">
            <a:avLst/>
          </a:prstGeom>
          <a:solidFill>
            <a:schemeClr val="bg2"/>
          </a:solidFill>
        </p:spPr>
        <p:txBody>
          <a:bodyPr wrap="square" lIns="0" tIns="0" rIns="0" bIns="0" rtlCol="0">
            <a:noAutofit/>
          </a:bodyPr>
          <a:lstStyle/>
          <a:p>
            <a:pPr lvl="0" algn="l" eaLnBrk="1" hangingPunct="1">
              <a:spcBef>
                <a:spcPct val="0"/>
              </a:spcBef>
            </a:pPr>
            <a:r>
              <a:rPr lang="en-US" altLang="ru-RU" sz="1800" dirty="0" smtClean="0">
                <a:solidFill>
                  <a:srgbClr val="333333"/>
                </a:solidFill>
                <a:latin typeface="Georgia" pitchFamily="18" charset="0"/>
                <a:cs typeface="Arial" pitchFamily="34" charset="0"/>
              </a:rPr>
              <a:t>Benefits of </a:t>
            </a:r>
            <a:r>
              <a:rPr lang="en-US" altLang="ru-RU" sz="1800" dirty="0" err="1" smtClean="0">
                <a:solidFill>
                  <a:srgbClr val="333333"/>
                </a:solidFill>
                <a:latin typeface="Georgia" pitchFamily="18" charset="0"/>
                <a:cs typeface="Arial" pitchFamily="34" charset="0"/>
              </a:rPr>
              <a:t>ebooks</a:t>
            </a:r>
            <a:endParaRPr lang="ru-RU" altLang="ru-RU" sz="1800" dirty="0">
              <a:solidFill>
                <a:srgbClr val="333333"/>
              </a:solidFill>
              <a:latin typeface="Georgia" pitchFamily="18" charset="0"/>
              <a:cs typeface="Arial" pitchFamily="34" charset="0"/>
            </a:endParaRPr>
          </a:p>
        </p:txBody>
      </p:sp>
      <p:sp>
        <p:nvSpPr>
          <p:cNvPr id="3" name="Прямоугольник 2"/>
          <p:cNvSpPr/>
          <p:nvPr/>
        </p:nvSpPr>
        <p:spPr>
          <a:xfrm>
            <a:off x="179512" y="908720"/>
            <a:ext cx="8280920" cy="477054"/>
          </a:xfrm>
          <a:prstGeom prst="rect">
            <a:avLst/>
          </a:prstGeom>
        </p:spPr>
        <p:txBody>
          <a:bodyPr wrap="square">
            <a:spAutoFit/>
          </a:bodyPr>
          <a:lstStyle/>
          <a:p>
            <a:pPr algn="l"/>
            <a:endParaRPr lang="en-US" b="1" dirty="0" smtClean="0">
              <a:solidFill>
                <a:srgbClr val="333333"/>
              </a:solidFill>
              <a:latin typeface="Georgia" pitchFamily="18" charset="0"/>
              <a:cs typeface="Arial" pitchFamily="34" charset="0"/>
            </a:endParaRPr>
          </a:p>
          <a:p>
            <a:pPr algn="l"/>
            <a:endParaRPr lang="en-US" sz="600" b="1" dirty="0">
              <a:solidFill>
                <a:srgbClr val="333333"/>
              </a:solidFill>
              <a:latin typeface="Georgia" pitchFamily="18" charset="0"/>
              <a:cs typeface="Arial" pitchFamily="34"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1918" t="15683" r="14641" b="25167"/>
          <a:stretch/>
        </p:blipFill>
        <p:spPr bwMode="auto">
          <a:xfrm>
            <a:off x="152450" y="715169"/>
            <a:ext cx="8562795" cy="5328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4375821"/>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7692" y="116632"/>
            <a:ext cx="6696744" cy="364232"/>
          </a:xfrm>
          <a:prstGeom prst="rect">
            <a:avLst/>
          </a:prstGeom>
          <a:solidFill>
            <a:schemeClr val="bg2"/>
          </a:solidFill>
        </p:spPr>
        <p:txBody>
          <a:bodyPr wrap="square" lIns="0" tIns="0" rIns="0" bIns="0" rtlCol="0">
            <a:noAutofit/>
          </a:bodyPr>
          <a:lstStyle/>
          <a:p>
            <a:pPr lvl="0" algn="l" eaLnBrk="1" hangingPunct="1">
              <a:spcBef>
                <a:spcPct val="0"/>
              </a:spcBef>
            </a:pPr>
            <a:r>
              <a:rPr lang="en-US" altLang="ru-RU" sz="1800" dirty="0" smtClean="0">
                <a:solidFill>
                  <a:srgbClr val="333333"/>
                </a:solidFill>
                <a:latin typeface="Georgia" pitchFamily="18" charset="0"/>
                <a:cs typeface="Arial" pitchFamily="34" charset="0"/>
              </a:rPr>
              <a:t>100K20 proposal</a:t>
            </a:r>
            <a:endParaRPr lang="ru-RU" altLang="ru-RU" sz="1800" dirty="0">
              <a:solidFill>
                <a:srgbClr val="333333"/>
              </a:solidFill>
              <a:latin typeface="Georgia" pitchFamily="18" charset="0"/>
              <a:cs typeface="Arial" pitchFamily="34" charset="0"/>
            </a:endParaRPr>
          </a:p>
        </p:txBody>
      </p:sp>
      <p:sp>
        <p:nvSpPr>
          <p:cNvPr id="4" name="TextBox 3"/>
          <p:cNvSpPr txBox="1"/>
          <p:nvPr/>
        </p:nvSpPr>
        <p:spPr>
          <a:xfrm>
            <a:off x="548308" y="1484784"/>
            <a:ext cx="8280920" cy="4896544"/>
          </a:xfrm>
          <a:prstGeom prst="rect">
            <a:avLst/>
          </a:prstGeom>
          <a:noFill/>
        </p:spPr>
        <p:txBody>
          <a:bodyPr wrap="square" lIns="0" tIns="0" rIns="0" bIns="0" rtlCol="0">
            <a:noAutofit/>
          </a:bodyPr>
          <a:lstStyle/>
          <a:p>
            <a:pPr>
              <a:lnSpc>
                <a:spcPts val="2200"/>
              </a:lnSpc>
              <a:spcBef>
                <a:spcPts val="900"/>
              </a:spcBef>
              <a:buClr>
                <a:schemeClr val="accent2"/>
              </a:buClr>
              <a:buSzPct val="100000"/>
            </a:pPr>
            <a:r>
              <a:rPr lang="en-US" sz="2400" b="1" dirty="0" smtClean="0">
                <a:solidFill>
                  <a:srgbClr val="333333"/>
                </a:solidFill>
                <a:latin typeface="Georgia" pitchFamily="18" charset="0"/>
                <a:cs typeface="Arial" pitchFamily="34" charset="0"/>
              </a:rPr>
              <a:t>100K20 official representative of Springer in Russia </a:t>
            </a:r>
          </a:p>
          <a:p>
            <a:pPr>
              <a:lnSpc>
                <a:spcPts val="2200"/>
              </a:lnSpc>
              <a:spcBef>
                <a:spcPts val="900"/>
              </a:spcBef>
              <a:buClr>
                <a:schemeClr val="accent2"/>
              </a:buClr>
              <a:buSzPct val="100000"/>
            </a:pPr>
            <a:endParaRPr lang="en-US" sz="2400" b="1" dirty="0" smtClean="0">
              <a:solidFill>
                <a:srgbClr val="333333"/>
              </a:solidFill>
              <a:latin typeface="Georgia" pitchFamily="18" charset="0"/>
              <a:cs typeface="Arial" pitchFamily="34" charset="0"/>
            </a:endParaRPr>
          </a:p>
          <a:p>
            <a:pPr>
              <a:lnSpc>
                <a:spcPts val="2200"/>
              </a:lnSpc>
              <a:spcBef>
                <a:spcPts val="900"/>
              </a:spcBef>
              <a:buClr>
                <a:schemeClr val="accent2"/>
              </a:buClr>
              <a:buSzPct val="100000"/>
            </a:pPr>
            <a:r>
              <a:rPr lang="en-US" sz="2400" b="1" dirty="0" smtClean="0">
                <a:solidFill>
                  <a:srgbClr val="333333"/>
                </a:solidFill>
                <a:latin typeface="Georgia" pitchFamily="18" charset="0"/>
                <a:cs typeface="Arial" pitchFamily="34" charset="0"/>
              </a:rPr>
              <a:t>proposal for university publishers:</a:t>
            </a:r>
          </a:p>
          <a:p>
            <a:pPr>
              <a:lnSpc>
                <a:spcPts val="2200"/>
              </a:lnSpc>
              <a:spcBef>
                <a:spcPts val="900"/>
              </a:spcBef>
              <a:buClr>
                <a:schemeClr val="accent2"/>
              </a:buClr>
              <a:buSzPct val="100000"/>
            </a:pPr>
            <a:endParaRPr lang="en-US" sz="2400" b="1" dirty="0" smtClean="0">
              <a:solidFill>
                <a:srgbClr val="333333"/>
              </a:solidFill>
              <a:latin typeface="Georgia" pitchFamily="18" charset="0"/>
              <a:cs typeface="Arial" pitchFamily="34" charset="0"/>
            </a:endParaRPr>
          </a:p>
          <a:p>
            <a:pPr marL="457200" indent="-457200">
              <a:lnSpc>
                <a:spcPts val="2200"/>
              </a:lnSpc>
              <a:spcBef>
                <a:spcPts val="900"/>
              </a:spcBef>
              <a:buClr>
                <a:schemeClr val="accent2"/>
              </a:buClr>
              <a:buSzPct val="100000"/>
              <a:buAutoNum type="arabicPeriod"/>
            </a:pPr>
            <a:r>
              <a:rPr lang="en-US" sz="2400" b="1" dirty="0" smtClean="0">
                <a:solidFill>
                  <a:srgbClr val="333333"/>
                </a:solidFill>
                <a:latin typeface="Georgia" pitchFamily="18" charset="0"/>
                <a:cs typeface="Arial" pitchFamily="34" charset="0"/>
              </a:rPr>
              <a:t>Open Access</a:t>
            </a:r>
          </a:p>
          <a:p>
            <a:pPr marL="457200" indent="-457200">
              <a:lnSpc>
                <a:spcPts val="2200"/>
              </a:lnSpc>
              <a:spcBef>
                <a:spcPts val="900"/>
              </a:spcBef>
              <a:buClr>
                <a:schemeClr val="accent2"/>
              </a:buClr>
              <a:buSzPct val="100000"/>
              <a:buAutoNum type="arabicPeriod"/>
            </a:pPr>
            <a:r>
              <a:rPr lang="en-US" sz="2400" b="1" dirty="0" smtClean="0">
                <a:solidFill>
                  <a:srgbClr val="333333"/>
                </a:solidFill>
                <a:latin typeface="Georgia" pitchFamily="18" charset="0"/>
                <a:cs typeface="Arial" pitchFamily="34" charset="0"/>
              </a:rPr>
              <a:t>Subscription</a:t>
            </a:r>
          </a:p>
          <a:p>
            <a:pPr marL="457200" indent="-457200">
              <a:lnSpc>
                <a:spcPts val="2200"/>
              </a:lnSpc>
              <a:spcBef>
                <a:spcPts val="900"/>
              </a:spcBef>
              <a:buClr>
                <a:schemeClr val="accent2"/>
              </a:buClr>
              <a:buSzPct val="100000"/>
              <a:buAutoNum type="arabicPeriod"/>
            </a:pPr>
            <a:r>
              <a:rPr lang="en-US" sz="2400" b="1" dirty="0" smtClean="0">
                <a:solidFill>
                  <a:srgbClr val="333333"/>
                </a:solidFill>
                <a:latin typeface="Georgia" pitchFamily="18" charset="0"/>
                <a:cs typeface="Arial" pitchFamily="34" charset="0"/>
              </a:rPr>
              <a:t>Publishing Support</a:t>
            </a:r>
          </a:p>
          <a:p>
            <a:pPr marL="457200" indent="-457200">
              <a:lnSpc>
                <a:spcPts val="2200"/>
              </a:lnSpc>
              <a:spcBef>
                <a:spcPts val="900"/>
              </a:spcBef>
              <a:buClr>
                <a:schemeClr val="accent2"/>
              </a:buClr>
              <a:buSzPct val="100000"/>
              <a:buAutoNum type="arabicPeriod"/>
            </a:pPr>
            <a:r>
              <a:rPr lang="en-US" sz="2400" b="1" dirty="0" smtClean="0">
                <a:solidFill>
                  <a:srgbClr val="333333"/>
                </a:solidFill>
                <a:latin typeface="Georgia" pitchFamily="18" charset="0"/>
                <a:cs typeface="Arial" pitchFamily="34" charset="0"/>
              </a:rPr>
              <a:t>Consulting Services</a:t>
            </a:r>
          </a:p>
          <a:p>
            <a:pPr>
              <a:lnSpc>
                <a:spcPts val="2200"/>
              </a:lnSpc>
              <a:spcBef>
                <a:spcPts val="900"/>
              </a:spcBef>
              <a:buClr>
                <a:schemeClr val="accent2"/>
              </a:buClr>
              <a:buSzPct val="100000"/>
            </a:pPr>
            <a:endParaRPr lang="en-US" sz="2400" b="1" dirty="0" smtClean="0">
              <a:solidFill>
                <a:srgbClr val="333333"/>
              </a:solidFill>
              <a:latin typeface="Georgia" pitchFamily="18" charset="0"/>
              <a:cs typeface="Arial" pitchFamily="34" charset="0"/>
            </a:endParaRPr>
          </a:p>
          <a:p>
            <a:pPr>
              <a:lnSpc>
                <a:spcPts val="2200"/>
              </a:lnSpc>
              <a:spcBef>
                <a:spcPts val="900"/>
              </a:spcBef>
              <a:buClr>
                <a:schemeClr val="accent2"/>
              </a:buClr>
              <a:buSzPct val="100000"/>
            </a:pPr>
            <a:r>
              <a:rPr lang="en-US" sz="2400" b="1" dirty="0" smtClean="0">
                <a:solidFill>
                  <a:srgbClr val="333333"/>
                </a:solidFill>
                <a:latin typeface="Georgia" pitchFamily="18" charset="0"/>
                <a:cs typeface="Arial" pitchFamily="34" charset="0"/>
              </a:rPr>
              <a:t>You just need to ask for it!</a:t>
            </a:r>
          </a:p>
          <a:p>
            <a:pPr>
              <a:lnSpc>
                <a:spcPts val="2200"/>
              </a:lnSpc>
              <a:spcBef>
                <a:spcPts val="900"/>
              </a:spcBef>
              <a:buClr>
                <a:schemeClr val="accent2"/>
              </a:buClr>
              <a:buSzPct val="100000"/>
            </a:pPr>
            <a:endParaRPr lang="en-US" sz="2400" b="1" dirty="0">
              <a:solidFill>
                <a:srgbClr val="333333"/>
              </a:solidFill>
              <a:latin typeface="Georgia" pitchFamily="18" charset="0"/>
              <a:cs typeface="Arial" pitchFamily="34" charset="0"/>
            </a:endParaRPr>
          </a:p>
        </p:txBody>
      </p:sp>
      <p:sp>
        <p:nvSpPr>
          <p:cNvPr id="2" name="TextBox 1"/>
          <p:cNvSpPr txBox="1"/>
          <p:nvPr/>
        </p:nvSpPr>
        <p:spPr>
          <a:xfrm>
            <a:off x="971600" y="5661248"/>
            <a:ext cx="7632848" cy="720080"/>
          </a:xfrm>
          <a:prstGeom prst="rect">
            <a:avLst/>
          </a:prstGeom>
          <a:noFill/>
        </p:spPr>
        <p:txBody>
          <a:bodyPr wrap="square" lIns="0" tIns="0" rIns="0" bIns="0" rtlCol="0">
            <a:noAutofit/>
          </a:bodyPr>
          <a:lstStyle/>
          <a:p>
            <a:pPr>
              <a:lnSpc>
                <a:spcPts val="2200"/>
              </a:lnSpc>
              <a:spcBef>
                <a:spcPts val="900"/>
              </a:spcBef>
              <a:buClr>
                <a:schemeClr val="accent2"/>
              </a:buClr>
              <a:buSzPct val="100000"/>
            </a:pPr>
            <a:r>
              <a:rPr lang="en-US" sz="2400" dirty="0" smtClean="0">
                <a:latin typeface="+mn-lt"/>
              </a:rPr>
              <a:t> </a:t>
            </a:r>
            <a:r>
              <a:rPr lang="en-US" sz="2400" dirty="0" smtClean="0">
                <a:latin typeface="+mn-lt"/>
                <a:hlinkClick r:id="rId2"/>
              </a:rPr>
              <a:t>info@100k20.ru</a:t>
            </a:r>
            <a:endParaRPr lang="en-US" sz="2400" dirty="0" smtClean="0">
              <a:latin typeface="+mn-lt"/>
            </a:endParaRPr>
          </a:p>
          <a:p>
            <a:pPr>
              <a:lnSpc>
                <a:spcPts val="2200"/>
              </a:lnSpc>
              <a:spcBef>
                <a:spcPts val="900"/>
              </a:spcBef>
              <a:buClr>
                <a:schemeClr val="accent2"/>
              </a:buClr>
              <a:buSzPct val="100000"/>
            </a:pPr>
            <a:r>
              <a:rPr lang="en-US" sz="2000" b="1" dirty="0">
                <a:solidFill>
                  <a:srgbClr val="333333"/>
                </a:solidFill>
                <a:latin typeface="Georgia" pitchFamily="18" charset="0"/>
                <a:cs typeface="Arial" pitchFamily="34" charset="0"/>
              </a:rPr>
              <a:t>Tel: + 7 495 975 93 20</a:t>
            </a:r>
          </a:p>
          <a:p>
            <a:pPr>
              <a:lnSpc>
                <a:spcPts val="2200"/>
              </a:lnSpc>
              <a:spcBef>
                <a:spcPts val="900"/>
              </a:spcBef>
              <a:buClr>
                <a:schemeClr val="accent2"/>
              </a:buClr>
              <a:buSzPct val="100000"/>
            </a:pPr>
            <a:endParaRPr lang="ru-RU" b="1" dirty="0" err="1">
              <a:solidFill>
                <a:srgbClr val="333333"/>
              </a:solidFill>
              <a:latin typeface="Georgia" pitchFamily="18" charset="0"/>
              <a:cs typeface="Arial" pitchFamily="34" charset="0"/>
            </a:endParaRPr>
          </a:p>
        </p:txBody>
      </p:sp>
    </p:spTree>
    <p:extLst>
      <p:ext uri="{BB962C8B-B14F-4D97-AF65-F5344CB8AC3E}">
        <p14:creationId xmlns:p14="http://schemas.microsoft.com/office/powerpoint/2010/main" val="3216766979"/>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37692" y="116632"/>
            <a:ext cx="6696744" cy="364232"/>
          </a:xfrm>
          <a:prstGeom prst="rect">
            <a:avLst/>
          </a:prstGeom>
          <a:solidFill>
            <a:schemeClr val="bg2"/>
          </a:solidFill>
        </p:spPr>
        <p:txBody>
          <a:bodyPr wrap="square" lIns="0" tIns="0" rIns="0" bIns="0" rtlCol="0">
            <a:noAutofit/>
          </a:bodyPr>
          <a:lstStyle/>
          <a:p>
            <a:pPr lvl="0" algn="l" eaLnBrk="1" hangingPunct="1">
              <a:spcBef>
                <a:spcPct val="0"/>
              </a:spcBef>
            </a:pPr>
            <a:r>
              <a:rPr lang="en-US" altLang="ru-RU" sz="1800" dirty="0" smtClean="0">
                <a:solidFill>
                  <a:srgbClr val="333333"/>
                </a:solidFill>
                <a:latin typeface="Georgia" pitchFamily="18" charset="0"/>
                <a:cs typeface="Arial" pitchFamily="34" charset="0"/>
              </a:rPr>
              <a:t>University’s new paradigm: Internationalization &amp; KPIs</a:t>
            </a:r>
            <a:endParaRPr lang="ru-RU" altLang="ru-RU" sz="1800" dirty="0">
              <a:solidFill>
                <a:srgbClr val="333333"/>
              </a:solidFill>
              <a:latin typeface="Georgia" pitchFamily="18" charset="0"/>
              <a:cs typeface="Arial" pitchFamily="34" charset="0"/>
            </a:endParaRPr>
          </a:p>
        </p:txBody>
      </p:sp>
      <p:sp>
        <p:nvSpPr>
          <p:cNvPr id="7" name="Прямоугольник 6"/>
          <p:cNvSpPr/>
          <p:nvPr/>
        </p:nvSpPr>
        <p:spPr>
          <a:xfrm>
            <a:off x="205060" y="1124744"/>
            <a:ext cx="6671195" cy="3293209"/>
          </a:xfrm>
          <a:prstGeom prst="rect">
            <a:avLst/>
          </a:prstGeom>
        </p:spPr>
        <p:txBody>
          <a:bodyPr wrap="square">
            <a:spAutoFit/>
          </a:bodyPr>
          <a:lstStyle/>
          <a:p>
            <a:pPr marL="342900" marR="0" indent="-342900" algn="l" defTabSz="914400" latinLnBrk="0">
              <a:lnSpc>
                <a:spcPct val="100000"/>
              </a:lnSpc>
              <a:buClrTx/>
              <a:buSzTx/>
              <a:buFont typeface="+mj-lt"/>
              <a:buAutoNum type="arabicPeriod"/>
              <a:tabLst/>
            </a:pPr>
            <a:r>
              <a:rPr lang="en-US" altLang="ru-RU" b="1" dirty="0" smtClean="0">
                <a:solidFill>
                  <a:srgbClr val="333333"/>
                </a:solidFill>
                <a:latin typeface="Georgia" pitchFamily="18" charset="0"/>
                <a:cs typeface="Arial" pitchFamily="34" charset="0"/>
              </a:rPr>
              <a:t>5top100</a:t>
            </a:r>
          </a:p>
          <a:p>
            <a:pPr marL="342900" marR="0" indent="-342900" algn="l" defTabSz="914400" latinLnBrk="0">
              <a:lnSpc>
                <a:spcPct val="100000"/>
              </a:lnSpc>
              <a:buClrTx/>
              <a:buSzTx/>
              <a:buFont typeface="+mj-lt"/>
              <a:buAutoNum type="arabicPeriod"/>
              <a:tabLst/>
            </a:pPr>
            <a:endParaRPr lang="en-US" altLang="ru-RU" b="1" dirty="0" smtClean="0">
              <a:solidFill>
                <a:srgbClr val="333333"/>
              </a:solidFill>
              <a:latin typeface="Georgia" pitchFamily="18" charset="0"/>
              <a:cs typeface="Arial" pitchFamily="34" charset="0"/>
            </a:endParaRPr>
          </a:p>
          <a:p>
            <a:pPr marL="342900" marR="0" indent="-342900" algn="l" defTabSz="914400" latinLnBrk="0">
              <a:lnSpc>
                <a:spcPct val="100000"/>
              </a:lnSpc>
              <a:buClrTx/>
              <a:buSzTx/>
              <a:buFont typeface="+mj-lt"/>
              <a:buAutoNum type="arabicPeriod"/>
              <a:tabLst/>
            </a:pPr>
            <a:r>
              <a:rPr lang="en-US" altLang="ru-RU" b="1" dirty="0" smtClean="0">
                <a:solidFill>
                  <a:srgbClr val="333333"/>
                </a:solidFill>
                <a:latin typeface="Georgia" pitchFamily="18" charset="0"/>
                <a:cs typeface="Arial" pitchFamily="34" charset="0"/>
              </a:rPr>
              <a:t>“</a:t>
            </a:r>
            <a:r>
              <a:rPr lang="en-US" altLang="ru-RU" b="1" dirty="0">
                <a:solidFill>
                  <a:srgbClr val="333333"/>
                </a:solidFill>
                <a:latin typeface="Georgia" pitchFamily="18" charset="0"/>
                <a:cs typeface="Arial" pitchFamily="34" charset="0"/>
              </a:rPr>
              <a:t>May Decrees” of the </a:t>
            </a:r>
            <a:r>
              <a:rPr lang="en-US" altLang="ru-RU" b="1" dirty="0" smtClean="0">
                <a:solidFill>
                  <a:srgbClr val="333333"/>
                </a:solidFill>
                <a:latin typeface="Georgia" pitchFamily="18" charset="0"/>
                <a:cs typeface="Arial" pitchFamily="34" charset="0"/>
              </a:rPr>
              <a:t>President</a:t>
            </a:r>
          </a:p>
          <a:p>
            <a:pPr marL="342900" marR="0" indent="-342900" algn="l" defTabSz="914400" latinLnBrk="0">
              <a:lnSpc>
                <a:spcPct val="100000"/>
              </a:lnSpc>
              <a:buClrTx/>
              <a:buSzTx/>
              <a:buFont typeface="+mj-lt"/>
              <a:buAutoNum type="arabicPeriod"/>
              <a:tabLst/>
            </a:pPr>
            <a:endParaRPr lang="en-US" altLang="ru-RU" b="1" dirty="0">
              <a:solidFill>
                <a:srgbClr val="333333"/>
              </a:solidFill>
              <a:latin typeface="Georgia" pitchFamily="18" charset="0"/>
              <a:cs typeface="Arial" pitchFamily="34" charset="0"/>
            </a:endParaRPr>
          </a:p>
          <a:p>
            <a:pPr marL="342900" marR="0" indent="-342900" algn="l" defTabSz="914400" latinLnBrk="0">
              <a:lnSpc>
                <a:spcPct val="100000"/>
              </a:lnSpc>
              <a:buClrTx/>
              <a:buSzTx/>
              <a:buFont typeface="+mj-lt"/>
              <a:buAutoNum type="arabicPeriod"/>
              <a:tabLst/>
            </a:pPr>
            <a:r>
              <a:rPr lang="en-US" altLang="ru-RU" b="1" dirty="0">
                <a:solidFill>
                  <a:srgbClr val="333333"/>
                </a:solidFill>
                <a:latin typeface="Georgia" pitchFamily="18" charset="0"/>
                <a:cs typeface="Arial" pitchFamily="34" charset="0"/>
              </a:rPr>
              <a:t>Preparing </a:t>
            </a:r>
            <a:r>
              <a:rPr lang="ru-RU" altLang="ru-RU" b="1" dirty="0">
                <a:solidFill>
                  <a:srgbClr val="333333"/>
                </a:solidFill>
                <a:latin typeface="Georgia" pitchFamily="18" charset="0"/>
                <a:cs typeface="Arial" pitchFamily="34" charset="0"/>
              </a:rPr>
              <a:t>«Кадры» </a:t>
            </a:r>
            <a:r>
              <a:rPr lang="en-US" altLang="ru-RU" b="1" dirty="0">
                <a:solidFill>
                  <a:srgbClr val="333333"/>
                </a:solidFill>
                <a:latin typeface="Georgia" pitchFamily="18" charset="0"/>
                <a:cs typeface="Arial" pitchFamily="34" charset="0"/>
              </a:rPr>
              <a:t>vs. Visibility and Research </a:t>
            </a:r>
            <a:r>
              <a:rPr lang="en-US" altLang="ru-RU" b="1" dirty="0" smtClean="0">
                <a:solidFill>
                  <a:srgbClr val="333333"/>
                </a:solidFill>
                <a:latin typeface="Georgia" pitchFamily="18" charset="0"/>
                <a:cs typeface="Arial" pitchFamily="34" charset="0"/>
              </a:rPr>
              <a:t>Output</a:t>
            </a:r>
          </a:p>
          <a:p>
            <a:pPr marL="342900" marR="0" indent="-342900" algn="l" defTabSz="914400" latinLnBrk="0">
              <a:lnSpc>
                <a:spcPct val="100000"/>
              </a:lnSpc>
              <a:buClrTx/>
              <a:buSzTx/>
              <a:buFont typeface="+mj-lt"/>
              <a:buAutoNum type="arabicPeriod"/>
              <a:tabLst/>
            </a:pPr>
            <a:endParaRPr lang="en-US" altLang="ru-RU" b="1" dirty="0">
              <a:solidFill>
                <a:srgbClr val="333333"/>
              </a:solidFill>
              <a:latin typeface="Georgia" pitchFamily="18" charset="0"/>
              <a:cs typeface="Arial" pitchFamily="34" charset="0"/>
            </a:endParaRPr>
          </a:p>
          <a:p>
            <a:pPr marL="342900" marR="0" indent="-342900" algn="l" defTabSz="914400" latinLnBrk="0">
              <a:lnSpc>
                <a:spcPct val="100000"/>
              </a:lnSpc>
              <a:buClrTx/>
              <a:buSzTx/>
              <a:buFont typeface="+mj-lt"/>
              <a:buAutoNum type="arabicPeriod"/>
              <a:tabLst/>
            </a:pPr>
            <a:r>
              <a:rPr lang="en-US" altLang="ru-RU" b="1" dirty="0">
                <a:solidFill>
                  <a:srgbClr val="333333"/>
                </a:solidFill>
                <a:latin typeface="Georgia" pitchFamily="18" charset="0"/>
                <a:cs typeface="Arial" pitchFamily="34" charset="0"/>
              </a:rPr>
              <a:t>Russian vs. English </a:t>
            </a:r>
            <a:r>
              <a:rPr lang="en-US" altLang="ru-RU" b="1" dirty="0" smtClean="0">
                <a:solidFill>
                  <a:srgbClr val="333333"/>
                </a:solidFill>
                <a:latin typeface="Georgia" pitchFamily="18" charset="0"/>
                <a:cs typeface="Arial" pitchFamily="34" charset="0"/>
              </a:rPr>
              <a:t>language</a:t>
            </a:r>
          </a:p>
          <a:p>
            <a:pPr marL="342900" marR="0" indent="-342900" algn="l" defTabSz="914400" latinLnBrk="0">
              <a:lnSpc>
                <a:spcPct val="100000"/>
              </a:lnSpc>
              <a:buClrTx/>
              <a:buSzTx/>
              <a:buFont typeface="+mj-lt"/>
              <a:buAutoNum type="arabicPeriod"/>
              <a:tabLst/>
            </a:pPr>
            <a:endParaRPr lang="en-US" altLang="ru-RU" b="1" dirty="0">
              <a:solidFill>
                <a:srgbClr val="333333"/>
              </a:solidFill>
              <a:latin typeface="Georgia" pitchFamily="18" charset="0"/>
              <a:cs typeface="Arial" pitchFamily="34" charset="0"/>
            </a:endParaRPr>
          </a:p>
          <a:p>
            <a:pPr marL="342900" marR="0" indent="-342900" algn="l" defTabSz="914400" latinLnBrk="0">
              <a:lnSpc>
                <a:spcPct val="100000"/>
              </a:lnSpc>
              <a:buClrTx/>
              <a:buSzTx/>
              <a:buFont typeface="+mj-lt"/>
              <a:buAutoNum type="arabicPeriod"/>
              <a:tabLst/>
            </a:pPr>
            <a:r>
              <a:rPr lang="en-US" altLang="ru-RU" b="1" dirty="0">
                <a:solidFill>
                  <a:srgbClr val="333333"/>
                </a:solidFill>
                <a:latin typeface="Georgia" pitchFamily="18" charset="0"/>
                <a:cs typeface="Arial" pitchFamily="34" charset="0"/>
              </a:rPr>
              <a:t>Paper (P) vs. digital (E)</a:t>
            </a:r>
          </a:p>
        </p:txBody>
      </p:sp>
    </p:spTree>
    <p:extLst>
      <p:ext uri="{BB962C8B-B14F-4D97-AF65-F5344CB8AC3E}">
        <p14:creationId xmlns:p14="http://schemas.microsoft.com/office/powerpoint/2010/main" val="82985218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37692" y="116632"/>
            <a:ext cx="6898604" cy="364232"/>
          </a:xfrm>
          <a:prstGeom prst="rect">
            <a:avLst/>
          </a:prstGeom>
          <a:solidFill>
            <a:schemeClr val="bg2"/>
          </a:solidFill>
        </p:spPr>
        <p:txBody>
          <a:bodyPr wrap="square" lIns="0" tIns="0" rIns="0" bIns="0" rtlCol="0">
            <a:noAutofit/>
          </a:bodyPr>
          <a:lstStyle/>
          <a:p>
            <a:pPr lvl="0" algn="l" eaLnBrk="1" hangingPunct="1">
              <a:spcBef>
                <a:spcPct val="0"/>
              </a:spcBef>
            </a:pPr>
            <a:r>
              <a:rPr lang="en-US" altLang="ru-RU" sz="1800" dirty="0" smtClean="0">
                <a:solidFill>
                  <a:srgbClr val="333333"/>
                </a:solidFill>
                <a:latin typeface="Georgia" pitchFamily="18" charset="0"/>
                <a:cs typeface="Arial" pitchFamily="34" charset="0"/>
              </a:rPr>
              <a:t>100K20, Springer and Russian publishing landscape </a:t>
            </a:r>
            <a:r>
              <a:rPr lang="ru-RU" altLang="ru-RU" sz="1800" dirty="0" smtClean="0">
                <a:solidFill>
                  <a:srgbClr val="333333"/>
                </a:solidFill>
                <a:latin typeface="Georgia" pitchFamily="18" charset="0"/>
                <a:cs typeface="Arial" pitchFamily="34" charset="0"/>
              </a:rPr>
              <a:t>– </a:t>
            </a:r>
            <a:r>
              <a:rPr lang="ru-RU" altLang="ru-RU" sz="1800" dirty="0" err="1" smtClean="0">
                <a:solidFill>
                  <a:srgbClr val="333333"/>
                </a:solidFill>
                <a:latin typeface="Georgia" pitchFamily="18" charset="0"/>
                <a:cs typeface="Arial" pitchFamily="34" charset="0"/>
              </a:rPr>
              <a:t>Step</a:t>
            </a:r>
            <a:r>
              <a:rPr lang="ru-RU" altLang="ru-RU" sz="1800" dirty="0" smtClean="0">
                <a:solidFill>
                  <a:srgbClr val="333333"/>
                </a:solidFill>
                <a:latin typeface="Georgia" pitchFamily="18" charset="0"/>
                <a:cs typeface="Arial" pitchFamily="34" charset="0"/>
              </a:rPr>
              <a:t> </a:t>
            </a:r>
            <a:r>
              <a:rPr lang="ru-RU" altLang="ru-RU" sz="1800" dirty="0" err="1" smtClean="0">
                <a:solidFill>
                  <a:srgbClr val="333333"/>
                </a:solidFill>
                <a:latin typeface="Georgia" pitchFamily="18" charset="0"/>
                <a:cs typeface="Arial" pitchFamily="34" charset="0"/>
              </a:rPr>
              <a:t>by</a:t>
            </a:r>
            <a:r>
              <a:rPr lang="ru-RU" altLang="ru-RU" sz="1800" dirty="0" smtClean="0">
                <a:solidFill>
                  <a:srgbClr val="333333"/>
                </a:solidFill>
                <a:latin typeface="Georgia" pitchFamily="18" charset="0"/>
                <a:cs typeface="Arial" pitchFamily="34" charset="0"/>
              </a:rPr>
              <a:t> </a:t>
            </a:r>
            <a:r>
              <a:rPr lang="ru-RU" altLang="ru-RU" sz="1800" dirty="0" err="1" smtClean="0">
                <a:solidFill>
                  <a:srgbClr val="333333"/>
                </a:solidFill>
                <a:latin typeface="Georgia" pitchFamily="18" charset="0"/>
                <a:cs typeface="Arial" pitchFamily="34" charset="0"/>
              </a:rPr>
              <a:t>step</a:t>
            </a:r>
            <a:endParaRPr lang="ru-RU" altLang="ru-RU" sz="1800" dirty="0">
              <a:solidFill>
                <a:srgbClr val="333333"/>
              </a:solidFill>
              <a:latin typeface="Georgia" pitchFamily="18" charset="0"/>
              <a:cs typeface="Arial" pitchFamily="34" charset="0"/>
            </a:endParaRPr>
          </a:p>
        </p:txBody>
      </p:sp>
      <p:sp>
        <p:nvSpPr>
          <p:cNvPr id="7" name="Прямоугольник 6"/>
          <p:cNvSpPr/>
          <p:nvPr/>
        </p:nvSpPr>
        <p:spPr>
          <a:xfrm>
            <a:off x="189026" y="980728"/>
            <a:ext cx="8424936" cy="2554545"/>
          </a:xfrm>
          <a:prstGeom prst="rect">
            <a:avLst/>
          </a:prstGeom>
        </p:spPr>
        <p:txBody>
          <a:bodyPr wrap="square">
            <a:spAutoFit/>
          </a:bodyPr>
          <a:lstStyle/>
          <a:p>
            <a:pPr marL="342900" marR="0" indent="-342900" algn="l" defTabSz="914400" latinLnBrk="0">
              <a:lnSpc>
                <a:spcPct val="100000"/>
              </a:lnSpc>
              <a:buClrTx/>
              <a:buSzTx/>
              <a:buFontTx/>
              <a:buAutoNum type="arabicPeriod"/>
              <a:tabLst/>
            </a:pPr>
            <a:r>
              <a:rPr lang="en-US" altLang="ru-RU" b="1" dirty="0" smtClean="0">
                <a:solidFill>
                  <a:srgbClr val="333333"/>
                </a:solidFill>
                <a:latin typeface="Georgia" pitchFamily="18" charset="0"/>
                <a:cs typeface="Arial" pitchFamily="34" charset="0"/>
              </a:rPr>
              <a:t>100K20</a:t>
            </a:r>
          </a:p>
          <a:p>
            <a:pPr marR="0" algn="l" defTabSz="914400" latinLnBrk="0">
              <a:lnSpc>
                <a:spcPct val="100000"/>
              </a:lnSpc>
              <a:buClrTx/>
              <a:buSzTx/>
              <a:tabLst/>
            </a:pPr>
            <a:endParaRPr lang="en-US" altLang="ru-RU" b="1" dirty="0" smtClean="0">
              <a:solidFill>
                <a:srgbClr val="333333"/>
              </a:solidFill>
              <a:latin typeface="Georgia" pitchFamily="18" charset="0"/>
              <a:cs typeface="Arial" pitchFamily="34" charset="0"/>
            </a:endParaRPr>
          </a:p>
          <a:p>
            <a:pPr marL="0" marR="0" indent="0" algn="l" defTabSz="914400" latinLnBrk="0">
              <a:lnSpc>
                <a:spcPct val="100000"/>
              </a:lnSpc>
              <a:buClrTx/>
              <a:buSzTx/>
              <a:buFontTx/>
              <a:buNone/>
              <a:tabLst/>
            </a:pPr>
            <a:r>
              <a:rPr lang="en-US" altLang="ru-RU" b="1" dirty="0" smtClean="0">
                <a:solidFill>
                  <a:srgbClr val="333333"/>
                </a:solidFill>
                <a:latin typeface="Georgia" pitchFamily="18" charset="0"/>
                <a:cs typeface="Arial" pitchFamily="34" charset="0"/>
              </a:rPr>
              <a:t>2. Springer publishing expertise: this is what we do this  200 years</a:t>
            </a:r>
          </a:p>
          <a:p>
            <a:pPr marL="0" marR="0" indent="0" algn="l" defTabSz="914400" latinLnBrk="0">
              <a:lnSpc>
                <a:spcPct val="100000"/>
              </a:lnSpc>
              <a:buClrTx/>
              <a:buSzTx/>
              <a:buFontTx/>
              <a:buNone/>
              <a:tabLst/>
            </a:pPr>
            <a:endParaRPr lang="en-US" altLang="ru-RU" b="1" dirty="0" smtClean="0">
              <a:solidFill>
                <a:srgbClr val="333333"/>
              </a:solidFill>
              <a:latin typeface="Georgia" pitchFamily="18" charset="0"/>
              <a:cs typeface="Arial" pitchFamily="34" charset="0"/>
            </a:endParaRPr>
          </a:p>
          <a:p>
            <a:pPr marL="0" marR="0" indent="0" algn="l" defTabSz="914400" latinLnBrk="0">
              <a:lnSpc>
                <a:spcPct val="100000"/>
              </a:lnSpc>
              <a:buClrTx/>
              <a:buSzTx/>
              <a:buFontTx/>
              <a:buNone/>
              <a:tabLst/>
            </a:pPr>
            <a:r>
              <a:rPr lang="en-US" altLang="ru-RU" b="1" dirty="0" smtClean="0">
                <a:solidFill>
                  <a:srgbClr val="333333"/>
                </a:solidFill>
                <a:latin typeface="Georgia" pitchFamily="18" charset="0"/>
                <a:cs typeface="Arial" pitchFamily="34" charset="0"/>
              </a:rPr>
              <a:t>3. Springer + Nature (2015)</a:t>
            </a:r>
          </a:p>
          <a:p>
            <a:pPr marL="0" marR="0" indent="0" algn="l" defTabSz="914400" latinLnBrk="0">
              <a:lnSpc>
                <a:spcPct val="100000"/>
              </a:lnSpc>
              <a:buClrTx/>
              <a:buSzTx/>
              <a:buFontTx/>
              <a:buNone/>
              <a:tabLst/>
            </a:pPr>
            <a:endParaRPr lang="en-US" altLang="ru-RU" b="1" dirty="0" smtClean="0">
              <a:solidFill>
                <a:srgbClr val="333333"/>
              </a:solidFill>
              <a:latin typeface="Georgia" pitchFamily="18" charset="0"/>
              <a:cs typeface="Arial" pitchFamily="34" charset="0"/>
            </a:endParaRPr>
          </a:p>
          <a:p>
            <a:pPr marL="0" marR="0" indent="0" algn="l" defTabSz="914400" latinLnBrk="0">
              <a:lnSpc>
                <a:spcPct val="100000"/>
              </a:lnSpc>
              <a:buClrTx/>
              <a:buSzTx/>
              <a:buFontTx/>
              <a:buNone/>
              <a:tabLst/>
            </a:pPr>
            <a:r>
              <a:rPr lang="en-US" altLang="ru-RU" b="1" dirty="0" smtClean="0">
                <a:solidFill>
                  <a:srgbClr val="333333"/>
                </a:solidFill>
                <a:latin typeface="Georgia" pitchFamily="18" charset="0"/>
                <a:cs typeface="Arial" pitchFamily="34" charset="0"/>
              </a:rPr>
              <a:t>4. Quality = Foundation</a:t>
            </a:r>
          </a:p>
        </p:txBody>
      </p:sp>
    </p:spTree>
    <p:extLst>
      <p:ext uri="{BB962C8B-B14F-4D97-AF65-F5344CB8AC3E}">
        <p14:creationId xmlns:p14="http://schemas.microsoft.com/office/powerpoint/2010/main" val="4129791727"/>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37692" y="116632"/>
            <a:ext cx="6970612" cy="364232"/>
          </a:xfrm>
          <a:prstGeom prst="rect">
            <a:avLst/>
          </a:prstGeom>
          <a:solidFill>
            <a:schemeClr val="bg2"/>
          </a:solidFill>
        </p:spPr>
        <p:txBody>
          <a:bodyPr wrap="square" lIns="0" tIns="0" rIns="0" bIns="0" rtlCol="0">
            <a:noAutofit/>
          </a:bodyPr>
          <a:lstStyle/>
          <a:p>
            <a:pPr lvl="0" algn="l" eaLnBrk="1" hangingPunct="1">
              <a:spcBef>
                <a:spcPct val="0"/>
              </a:spcBef>
            </a:pPr>
            <a:r>
              <a:rPr lang="en-US" altLang="ru-RU" sz="1800" dirty="0">
                <a:solidFill>
                  <a:srgbClr val="333333"/>
                </a:solidFill>
                <a:latin typeface="Georgia" pitchFamily="18" charset="0"/>
                <a:cs typeface="Arial" pitchFamily="34" charset="0"/>
              </a:rPr>
              <a:t>100K20, Springer and Russian publishing landscape </a:t>
            </a:r>
            <a:r>
              <a:rPr lang="ru-RU" altLang="ru-RU" sz="1800" dirty="0">
                <a:solidFill>
                  <a:srgbClr val="333333"/>
                </a:solidFill>
                <a:latin typeface="Georgia" pitchFamily="18" charset="0"/>
                <a:cs typeface="Arial" pitchFamily="34" charset="0"/>
              </a:rPr>
              <a:t>– </a:t>
            </a:r>
            <a:r>
              <a:rPr lang="ru-RU" altLang="ru-RU" sz="1800" dirty="0" err="1">
                <a:solidFill>
                  <a:srgbClr val="333333"/>
                </a:solidFill>
                <a:latin typeface="Georgia" pitchFamily="18" charset="0"/>
                <a:cs typeface="Arial" pitchFamily="34" charset="0"/>
              </a:rPr>
              <a:t>Step</a:t>
            </a:r>
            <a:r>
              <a:rPr lang="ru-RU" altLang="ru-RU" sz="1800" dirty="0">
                <a:solidFill>
                  <a:srgbClr val="333333"/>
                </a:solidFill>
                <a:latin typeface="Georgia" pitchFamily="18" charset="0"/>
                <a:cs typeface="Arial" pitchFamily="34" charset="0"/>
              </a:rPr>
              <a:t> </a:t>
            </a:r>
            <a:r>
              <a:rPr lang="ru-RU" altLang="ru-RU" sz="1800" dirty="0" err="1">
                <a:solidFill>
                  <a:srgbClr val="333333"/>
                </a:solidFill>
                <a:latin typeface="Georgia" pitchFamily="18" charset="0"/>
                <a:cs typeface="Arial" pitchFamily="34" charset="0"/>
              </a:rPr>
              <a:t>by</a:t>
            </a:r>
            <a:r>
              <a:rPr lang="ru-RU" altLang="ru-RU" sz="1800" dirty="0">
                <a:solidFill>
                  <a:srgbClr val="333333"/>
                </a:solidFill>
                <a:latin typeface="Georgia" pitchFamily="18" charset="0"/>
                <a:cs typeface="Arial" pitchFamily="34" charset="0"/>
              </a:rPr>
              <a:t> </a:t>
            </a:r>
            <a:r>
              <a:rPr lang="ru-RU" altLang="ru-RU" sz="1800" dirty="0" err="1">
                <a:solidFill>
                  <a:srgbClr val="333333"/>
                </a:solidFill>
                <a:latin typeface="Georgia" pitchFamily="18" charset="0"/>
                <a:cs typeface="Arial" pitchFamily="34" charset="0"/>
              </a:rPr>
              <a:t>step</a:t>
            </a:r>
            <a:endParaRPr lang="ru-RU" altLang="ru-RU" sz="1800" dirty="0">
              <a:solidFill>
                <a:srgbClr val="333333"/>
              </a:solidFill>
              <a:latin typeface="Georgia" pitchFamily="18" charset="0"/>
              <a:cs typeface="Arial" pitchFamily="34" charset="0"/>
            </a:endParaRPr>
          </a:p>
        </p:txBody>
      </p:sp>
      <p:sp>
        <p:nvSpPr>
          <p:cNvPr id="2" name="Прямоугольник 1"/>
          <p:cNvSpPr/>
          <p:nvPr/>
        </p:nvSpPr>
        <p:spPr>
          <a:xfrm>
            <a:off x="179512" y="764704"/>
            <a:ext cx="8352928" cy="5793894"/>
          </a:xfrm>
          <a:prstGeom prst="rect">
            <a:avLst/>
          </a:prstGeom>
        </p:spPr>
        <p:txBody>
          <a:bodyPr wrap="square">
            <a:spAutoFit/>
          </a:bodyPr>
          <a:lstStyle/>
          <a:p>
            <a:pPr marL="0" marR="0" indent="0" algn="l" defTabSz="914400" latinLnBrk="0">
              <a:lnSpc>
                <a:spcPct val="100000"/>
              </a:lnSpc>
              <a:buClrTx/>
              <a:buSzTx/>
              <a:buFontTx/>
              <a:buNone/>
              <a:tabLst/>
            </a:pPr>
            <a:r>
              <a:rPr lang="en-US" altLang="ru-RU" b="1" dirty="0" smtClean="0">
                <a:solidFill>
                  <a:srgbClr val="333333"/>
                </a:solidFill>
                <a:latin typeface="Georgia" pitchFamily="18" charset="0"/>
                <a:cs typeface="Arial" pitchFamily="34" charset="0"/>
              </a:rPr>
              <a:t>1. </a:t>
            </a:r>
            <a:r>
              <a:rPr lang="ru-RU" altLang="ru-RU" b="1" dirty="0" err="1" smtClean="0">
                <a:solidFill>
                  <a:srgbClr val="333333"/>
                </a:solidFill>
                <a:latin typeface="Georgia" pitchFamily="18" charset="0"/>
                <a:cs typeface="Arial" pitchFamily="34" charset="0"/>
              </a:rPr>
              <a:t>Before</a:t>
            </a:r>
            <a:r>
              <a:rPr lang="ru-RU" altLang="ru-RU" b="1" dirty="0" smtClean="0">
                <a:solidFill>
                  <a:srgbClr val="333333"/>
                </a:solidFill>
                <a:latin typeface="Georgia" pitchFamily="18" charset="0"/>
                <a:cs typeface="Arial" pitchFamily="34" charset="0"/>
              </a:rPr>
              <a:t> </a:t>
            </a:r>
            <a:r>
              <a:rPr lang="ru-RU" altLang="ru-RU" b="1" dirty="0" err="1">
                <a:solidFill>
                  <a:srgbClr val="333333"/>
                </a:solidFill>
                <a:latin typeface="Georgia" pitchFamily="18" charset="0"/>
                <a:cs typeface="Arial" pitchFamily="34" charset="0"/>
              </a:rPr>
              <a:t>you</a:t>
            </a:r>
            <a:r>
              <a:rPr lang="ru-RU" altLang="ru-RU" b="1" dirty="0">
                <a:solidFill>
                  <a:srgbClr val="333333"/>
                </a:solidFill>
                <a:latin typeface="Georgia" pitchFamily="18" charset="0"/>
                <a:cs typeface="Arial" pitchFamily="34" charset="0"/>
              </a:rPr>
              <a:t> </a:t>
            </a:r>
            <a:r>
              <a:rPr lang="ru-RU" altLang="ru-RU" b="1" dirty="0" err="1">
                <a:solidFill>
                  <a:srgbClr val="333333"/>
                </a:solidFill>
                <a:latin typeface="Georgia" pitchFamily="18" charset="0"/>
                <a:cs typeface="Arial" pitchFamily="34" charset="0"/>
              </a:rPr>
              <a:t>start</a:t>
            </a:r>
            <a:endParaRPr lang="ru-RU" altLang="ru-RU" b="1" dirty="0">
              <a:solidFill>
                <a:srgbClr val="333333"/>
              </a:solidFill>
              <a:latin typeface="Georgia" pitchFamily="18" charset="0"/>
              <a:cs typeface="Arial" pitchFamily="34" charset="0"/>
            </a:endParaRPr>
          </a:p>
          <a:p>
            <a:pPr lvl="0" algn="l">
              <a:spcBef>
                <a:spcPct val="0"/>
              </a:spcBef>
            </a:pPr>
            <a:r>
              <a:rPr lang="ru-RU" altLang="ru-RU" dirty="0" err="1">
                <a:solidFill>
                  <a:srgbClr val="333333"/>
                </a:solidFill>
                <a:latin typeface="Times" panose="02020603050405020304" pitchFamily="18" charset="0"/>
                <a:cs typeface="Times" panose="02020603050405020304" pitchFamily="18" charset="0"/>
              </a:rPr>
              <a:t>The</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following</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topics</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will</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be</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important</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during</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the</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early</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stages</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of</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writing</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your</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article</a:t>
            </a:r>
            <a:r>
              <a:rPr lang="ru-RU" altLang="ru-RU" dirty="0">
                <a:solidFill>
                  <a:srgbClr val="333333"/>
                </a:solidFill>
                <a:latin typeface="Times" panose="02020603050405020304" pitchFamily="18" charset="0"/>
                <a:cs typeface="Times" panose="02020603050405020304" pitchFamily="18" charset="0"/>
              </a:rPr>
              <a:t>.</a:t>
            </a:r>
            <a:endParaRPr lang="en-US" altLang="ru-RU" dirty="0">
              <a:solidFill>
                <a:srgbClr val="333333"/>
              </a:solidFill>
              <a:latin typeface="Times" panose="02020603050405020304" pitchFamily="18" charset="0"/>
              <a:cs typeface="Times" panose="02020603050405020304" pitchFamily="18" charset="0"/>
            </a:endParaRPr>
          </a:p>
          <a:p>
            <a:pPr lvl="0" algn="l">
              <a:spcBef>
                <a:spcPct val="0"/>
              </a:spcBef>
            </a:pPr>
            <a:endParaRPr lang="en-US" altLang="ru-RU" sz="700" dirty="0">
              <a:solidFill>
                <a:srgbClr val="333333"/>
              </a:solidFill>
              <a:latin typeface="Times" panose="02020603050405020304" pitchFamily="18" charset="0"/>
              <a:cs typeface="Times" panose="02020603050405020304" pitchFamily="18" charset="0"/>
            </a:endParaRPr>
          </a:p>
          <a:p>
            <a:pPr lvl="0" algn="l">
              <a:spcBef>
                <a:spcPct val="0"/>
              </a:spcBef>
              <a:buFontTx/>
              <a:buChar char="•"/>
            </a:pPr>
            <a:r>
              <a:rPr lang="en-US"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Ethics</a:t>
            </a:r>
            <a:endParaRPr lang="ru-RU" altLang="ru-RU" dirty="0">
              <a:solidFill>
                <a:srgbClr val="333333"/>
              </a:solidFill>
              <a:latin typeface="Times" panose="02020603050405020304" pitchFamily="18" charset="0"/>
              <a:cs typeface="Times" panose="02020603050405020304" pitchFamily="18" charset="0"/>
            </a:endParaRPr>
          </a:p>
          <a:p>
            <a:pPr lvl="0" algn="l">
              <a:spcBef>
                <a:spcPct val="0"/>
              </a:spcBef>
              <a:buFontTx/>
              <a:buChar char="•"/>
            </a:pPr>
            <a:r>
              <a:rPr lang="en-US" altLang="ru-RU" dirty="0">
                <a:solidFill>
                  <a:srgbClr val="333333"/>
                </a:solidFill>
                <a:latin typeface="Times" panose="02020603050405020304" pitchFamily="18" charset="0"/>
                <a:cs typeface="Times" panose="02020603050405020304" pitchFamily="18" charset="0"/>
              </a:rPr>
              <a:t>     </a:t>
            </a:r>
            <a:r>
              <a:rPr lang="ru-RU" altLang="ru-RU" b="1" dirty="0" err="1">
                <a:solidFill>
                  <a:schemeClr val="accent2"/>
                </a:solidFill>
                <a:latin typeface="Times" panose="02020603050405020304" pitchFamily="18" charset="0"/>
                <a:cs typeface="Times" panose="02020603050405020304" pitchFamily="18" charset="0"/>
              </a:rPr>
              <a:t>Open</a:t>
            </a:r>
            <a:r>
              <a:rPr lang="ru-RU" altLang="ru-RU" b="1" dirty="0">
                <a:solidFill>
                  <a:schemeClr val="accent2"/>
                </a:solidFill>
                <a:latin typeface="Times" panose="02020603050405020304" pitchFamily="18" charset="0"/>
                <a:cs typeface="Times" panose="02020603050405020304" pitchFamily="18" charset="0"/>
              </a:rPr>
              <a:t> </a:t>
            </a:r>
            <a:r>
              <a:rPr lang="ru-RU" altLang="ru-RU" b="1" dirty="0" err="1">
                <a:solidFill>
                  <a:schemeClr val="accent2"/>
                </a:solidFill>
                <a:latin typeface="Times" panose="02020603050405020304" pitchFamily="18" charset="0"/>
                <a:cs typeface="Times" panose="02020603050405020304" pitchFamily="18" charset="0"/>
              </a:rPr>
              <a:t>Access</a:t>
            </a:r>
            <a:endParaRPr lang="ru-RU" altLang="ru-RU" b="1" dirty="0">
              <a:solidFill>
                <a:schemeClr val="accent2"/>
              </a:solidFill>
              <a:latin typeface="Times" panose="02020603050405020304" pitchFamily="18" charset="0"/>
              <a:cs typeface="Times" panose="02020603050405020304" pitchFamily="18" charset="0"/>
            </a:endParaRPr>
          </a:p>
          <a:p>
            <a:pPr lvl="0" algn="l">
              <a:spcBef>
                <a:spcPct val="0"/>
              </a:spcBef>
              <a:buFontTx/>
              <a:buChar char="•"/>
            </a:pPr>
            <a:r>
              <a:rPr lang="en-US" altLang="ru-RU" dirty="0">
                <a:solidFill>
                  <a:srgbClr val="333333"/>
                </a:solidFill>
                <a:latin typeface="Times" panose="02020603050405020304" pitchFamily="18" charset="0"/>
                <a:cs typeface="Times" panose="02020603050405020304" pitchFamily="18" charset="0"/>
              </a:rPr>
              <a:t>     </a:t>
            </a:r>
            <a:r>
              <a:rPr lang="ru-RU" altLang="ru-RU" b="1" dirty="0" err="1">
                <a:solidFill>
                  <a:schemeClr val="accent2"/>
                </a:solidFill>
                <a:latin typeface="Times" panose="02020603050405020304" pitchFamily="18" charset="0"/>
                <a:cs typeface="Times" panose="02020603050405020304" pitchFamily="18" charset="0"/>
              </a:rPr>
              <a:t>Impact</a:t>
            </a:r>
            <a:r>
              <a:rPr lang="ru-RU" altLang="ru-RU" b="1" dirty="0">
                <a:solidFill>
                  <a:schemeClr val="accent2"/>
                </a:solidFill>
                <a:latin typeface="Times" panose="02020603050405020304" pitchFamily="18" charset="0"/>
                <a:cs typeface="Times" panose="02020603050405020304" pitchFamily="18" charset="0"/>
              </a:rPr>
              <a:t> </a:t>
            </a:r>
            <a:r>
              <a:rPr lang="ru-RU" altLang="ru-RU" b="1" dirty="0" err="1">
                <a:solidFill>
                  <a:schemeClr val="accent2"/>
                </a:solidFill>
                <a:latin typeface="Times" panose="02020603050405020304" pitchFamily="18" charset="0"/>
                <a:cs typeface="Times" panose="02020603050405020304" pitchFamily="18" charset="0"/>
              </a:rPr>
              <a:t>Factor</a:t>
            </a:r>
            <a:endParaRPr lang="ru-RU" altLang="ru-RU" b="1" dirty="0">
              <a:solidFill>
                <a:schemeClr val="accent2"/>
              </a:solidFill>
              <a:latin typeface="Times" panose="02020603050405020304" pitchFamily="18" charset="0"/>
              <a:cs typeface="Times" panose="02020603050405020304" pitchFamily="18" charset="0"/>
            </a:endParaRPr>
          </a:p>
          <a:p>
            <a:pPr lvl="0" algn="l">
              <a:spcBef>
                <a:spcPct val="0"/>
              </a:spcBef>
              <a:buFontTx/>
              <a:buChar char="•"/>
            </a:pPr>
            <a:r>
              <a:rPr lang="en-US"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Rights</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permissions</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and</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licensing</a:t>
            </a:r>
            <a:endParaRPr lang="ru-RU" altLang="ru-RU" dirty="0">
              <a:solidFill>
                <a:srgbClr val="333333"/>
              </a:solidFill>
              <a:latin typeface="Times" panose="02020603050405020304" pitchFamily="18" charset="0"/>
              <a:cs typeface="Times" panose="02020603050405020304" pitchFamily="18" charset="0"/>
            </a:endParaRPr>
          </a:p>
          <a:p>
            <a:pPr lvl="0" algn="l">
              <a:spcBef>
                <a:spcPct val="0"/>
              </a:spcBef>
              <a:buFontTx/>
              <a:buChar char="•"/>
            </a:pPr>
            <a:r>
              <a:rPr lang="en-US"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Copyright</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and</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plagiarism</a:t>
            </a:r>
            <a:endParaRPr lang="en-US" altLang="ru-RU" dirty="0">
              <a:solidFill>
                <a:srgbClr val="333333"/>
              </a:solidFill>
              <a:latin typeface="Times" panose="02020603050405020304" pitchFamily="18" charset="0"/>
              <a:cs typeface="Times" panose="02020603050405020304" pitchFamily="18" charset="0"/>
            </a:endParaRPr>
          </a:p>
          <a:p>
            <a:pPr lvl="0" algn="l">
              <a:spcBef>
                <a:spcPct val="0"/>
              </a:spcBef>
            </a:pPr>
            <a:endParaRPr lang="en-US" altLang="ru-RU" sz="2000" dirty="0">
              <a:solidFill>
                <a:srgbClr val="333333"/>
              </a:solidFill>
              <a:latin typeface="Georgia" pitchFamily="18" charset="0"/>
              <a:cs typeface="Arial" pitchFamily="34" charset="0"/>
            </a:endParaRPr>
          </a:p>
          <a:p>
            <a:pPr lvl="0" algn="l">
              <a:spcBef>
                <a:spcPct val="0"/>
              </a:spcBef>
            </a:pPr>
            <a:r>
              <a:rPr lang="ru-RU" altLang="ru-RU" b="1" dirty="0">
                <a:solidFill>
                  <a:srgbClr val="333333"/>
                </a:solidFill>
                <a:latin typeface="Georgia" pitchFamily="18" charset="0"/>
                <a:cs typeface="Arial" pitchFamily="34" charset="0"/>
              </a:rPr>
              <a:t>2. </a:t>
            </a:r>
            <a:r>
              <a:rPr lang="ru-RU" altLang="ru-RU" b="1" dirty="0" err="1">
                <a:solidFill>
                  <a:srgbClr val="333333"/>
                </a:solidFill>
                <a:latin typeface="Georgia" pitchFamily="18" charset="0"/>
                <a:cs typeface="Arial" pitchFamily="34" charset="0"/>
              </a:rPr>
              <a:t>Turning</a:t>
            </a:r>
            <a:r>
              <a:rPr lang="ru-RU" altLang="ru-RU" b="1" dirty="0">
                <a:solidFill>
                  <a:srgbClr val="333333"/>
                </a:solidFill>
                <a:latin typeface="Georgia" pitchFamily="18" charset="0"/>
                <a:cs typeface="Arial" pitchFamily="34" charset="0"/>
              </a:rPr>
              <a:t> </a:t>
            </a:r>
            <a:r>
              <a:rPr lang="ru-RU" altLang="ru-RU" b="1" dirty="0" err="1">
                <a:solidFill>
                  <a:srgbClr val="333333"/>
                </a:solidFill>
                <a:latin typeface="Georgia" pitchFamily="18" charset="0"/>
                <a:cs typeface="Arial" pitchFamily="34" charset="0"/>
              </a:rPr>
              <a:t>your</a:t>
            </a:r>
            <a:r>
              <a:rPr lang="ru-RU" altLang="ru-RU" b="1" dirty="0">
                <a:solidFill>
                  <a:srgbClr val="333333"/>
                </a:solidFill>
                <a:latin typeface="Georgia" pitchFamily="18" charset="0"/>
                <a:cs typeface="Arial" pitchFamily="34" charset="0"/>
              </a:rPr>
              <a:t> </a:t>
            </a:r>
            <a:r>
              <a:rPr lang="ru-RU" altLang="ru-RU" b="1" dirty="0" err="1">
                <a:solidFill>
                  <a:srgbClr val="333333"/>
                </a:solidFill>
                <a:latin typeface="Georgia" pitchFamily="18" charset="0"/>
                <a:cs typeface="Arial" pitchFamily="34" charset="0"/>
              </a:rPr>
              <a:t>manuscript</a:t>
            </a:r>
            <a:r>
              <a:rPr lang="ru-RU" altLang="ru-RU" b="1" dirty="0">
                <a:solidFill>
                  <a:srgbClr val="333333"/>
                </a:solidFill>
                <a:latin typeface="Georgia" pitchFamily="18" charset="0"/>
                <a:cs typeface="Arial" pitchFamily="34" charset="0"/>
              </a:rPr>
              <a:t> </a:t>
            </a:r>
            <a:r>
              <a:rPr lang="ru-RU" altLang="ru-RU" b="1" dirty="0" err="1">
                <a:solidFill>
                  <a:srgbClr val="333333"/>
                </a:solidFill>
                <a:latin typeface="Georgia" pitchFamily="18" charset="0"/>
                <a:cs typeface="Arial" pitchFamily="34" charset="0"/>
              </a:rPr>
              <a:t>into</a:t>
            </a:r>
            <a:r>
              <a:rPr lang="ru-RU" altLang="ru-RU" b="1" dirty="0">
                <a:solidFill>
                  <a:srgbClr val="333333"/>
                </a:solidFill>
                <a:latin typeface="Georgia" pitchFamily="18" charset="0"/>
                <a:cs typeface="Arial" pitchFamily="34" charset="0"/>
              </a:rPr>
              <a:t> </a:t>
            </a:r>
            <a:r>
              <a:rPr lang="ru-RU" altLang="ru-RU" b="1" dirty="0" err="1">
                <a:solidFill>
                  <a:srgbClr val="333333"/>
                </a:solidFill>
                <a:latin typeface="Georgia" pitchFamily="18" charset="0"/>
                <a:cs typeface="Arial" pitchFamily="34" charset="0"/>
              </a:rPr>
              <a:t>an</a:t>
            </a:r>
            <a:r>
              <a:rPr lang="ru-RU" altLang="ru-RU" b="1" dirty="0">
                <a:solidFill>
                  <a:srgbClr val="333333"/>
                </a:solidFill>
                <a:latin typeface="Georgia" pitchFamily="18" charset="0"/>
                <a:cs typeface="Arial" pitchFamily="34" charset="0"/>
              </a:rPr>
              <a:t> </a:t>
            </a:r>
            <a:r>
              <a:rPr lang="ru-RU" altLang="ru-RU" b="1" dirty="0" err="1">
                <a:solidFill>
                  <a:srgbClr val="333333"/>
                </a:solidFill>
                <a:latin typeface="Georgia" pitchFamily="18" charset="0"/>
                <a:cs typeface="Arial" pitchFamily="34" charset="0"/>
              </a:rPr>
              <a:t>article</a:t>
            </a:r>
            <a:endParaRPr lang="en-US" altLang="ru-RU" b="1" dirty="0">
              <a:solidFill>
                <a:srgbClr val="333333"/>
              </a:solidFill>
              <a:latin typeface="Georgia" pitchFamily="18" charset="0"/>
              <a:cs typeface="Arial" pitchFamily="34" charset="0"/>
            </a:endParaRPr>
          </a:p>
          <a:p>
            <a:pPr lvl="0" algn="l">
              <a:spcBef>
                <a:spcPct val="0"/>
              </a:spcBef>
            </a:pPr>
            <a:endParaRPr lang="en-US" altLang="ru-RU" sz="700" dirty="0">
              <a:solidFill>
                <a:srgbClr val="333333"/>
              </a:solidFill>
              <a:latin typeface="Georgia" pitchFamily="18" charset="0"/>
              <a:cs typeface="Arial" pitchFamily="34" charset="0"/>
            </a:endParaRPr>
          </a:p>
          <a:p>
            <a:pPr algn="l">
              <a:spcBef>
                <a:spcPct val="0"/>
              </a:spcBef>
              <a:buFontTx/>
              <a:buChar char="•"/>
            </a:pPr>
            <a:r>
              <a:rPr lang="en-US" altLang="ru-RU" dirty="0">
                <a:solidFill>
                  <a:srgbClr val="333333"/>
                </a:solidFill>
                <a:latin typeface="Times" panose="02020603050405020304" pitchFamily="18" charset="0"/>
                <a:cs typeface="Times" panose="02020603050405020304" pitchFamily="18" charset="0"/>
              </a:rPr>
              <a:t>    </a:t>
            </a:r>
            <a:r>
              <a:rPr lang="ru-RU" altLang="ru-RU" b="1" dirty="0" err="1">
                <a:solidFill>
                  <a:schemeClr val="accent2"/>
                </a:solidFill>
                <a:latin typeface="Times" panose="02020603050405020304" pitchFamily="18" charset="0"/>
                <a:cs typeface="Times" panose="02020603050405020304" pitchFamily="18" charset="0"/>
              </a:rPr>
              <a:t>Preparation</a:t>
            </a:r>
            <a:endParaRPr lang="ru-RU" altLang="ru-RU" b="1" dirty="0">
              <a:solidFill>
                <a:schemeClr val="accent2"/>
              </a:solidFill>
              <a:latin typeface="Times" panose="02020603050405020304" pitchFamily="18" charset="0"/>
              <a:cs typeface="Times" panose="02020603050405020304" pitchFamily="18" charset="0"/>
            </a:endParaRPr>
          </a:p>
          <a:p>
            <a:pPr algn="l">
              <a:spcBef>
                <a:spcPct val="0"/>
              </a:spcBef>
              <a:buFontTx/>
              <a:buChar char="•"/>
            </a:pPr>
            <a:r>
              <a:rPr lang="en-US"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Submission</a:t>
            </a:r>
            <a:endParaRPr lang="ru-RU" altLang="ru-RU" dirty="0">
              <a:solidFill>
                <a:srgbClr val="333333"/>
              </a:solidFill>
              <a:latin typeface="Times" panose="02020603050405020304" pitchFamily="18" charset="0"/>
              <a:cs typeface="Times" panose="02020603050405020304" pitchFamily="18" charset="0"/>
            </a:endParaRPr>
          </a:p>
          <a:p>
            <a:pPr algn="l">
              <a:spcBef>
                <a:spcPct val="0"/>
              </a:spcBef>
              <a:buFontTx/>
              <a:buChar char="•"/>
            </a:pPr>
            <a:r>
              <a:rPr lang="en-US"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Production</a:t>
            </a:r>
            <a:endParaRPr lang="ru-RU" altLang="ru-RU" dirty="0">
              <a:solidFill>
                <a:srgbClr val="333333"/>
              </a:solidFill>
              <a:latin typeface="Times" panose="02020603050405020304" pitchFamily="18" charset="0"/>
              <a:cs typeface="Times" panose="02020603050405020304" pitchFamily="18" charset="0"/>
            </a:endParaRPr>
          </a:p>
          <a:p>
            <a:pPr algn="l">
              <a:spcBef>
                <a:spcPct val="0"/>
              </a:spcBef>
              <a:buFontTx/>
              <a:buChar char="•"/>
            </a:pPr>
            <a:r>
              <a:rPr lang="en-US"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Publication</a:t>
            </a:r>
            <a:endParaRPr lang="en-US" altLang="ru-RU" dirty="0">
              <a:solidFill>
                <a:srgbClr val="333333"/>
              </a:solidFill>
              <a:latin typeface="Times" panose="02020603050405020304" pitchFamily="18" charset="0"/>
              <a:cs typeface="Times" panose="02020603050405020304" pitchFamily="18" charset="0"/>
            </a:endParaRPr>
          </a:p>
          <a:p>
            <a:pPr>
              <a:buFontTx/>
              <a:buChar char="•"/>
            </a:pPr>
            <a:endParaRPr lang="ru-RU" altLang="ru-RU" sz="1100" dirty="0">
              <a:solidFill>
                <a:srgbClr val="333333"/>
              </a:solidFill>
              <a:latin typeface="inherit"/>
            </a:endParaRPr>
          </a:p>
          <a:p>
            <a:pPr lvl="0" algn="l">
              <a:spcBef>
                <a:spcPct val="0"/>
              </a:spcBef>
            </a:pPr>
            <a:r>
              <a:rPr lang="ru-RU" altLang="ru-RU" b="1" dirty="0">
                <a:solidFill>
                  <a:srgbClr val="333333"/>
                </a:solidFill>
                <a:latin typeface="Georgia" pitchFamily="18" charset="0"/>
                <a:cs typeface="Arial" pitchFamily="34" charset="0"/>
              </a:rPr>
              <a:t>3. </a:t>
            </a:r>
            <a:r>
              <a:rPr lang="ru-RU" altLang="ru-RU" b="1" dirty="0" err="1">
                <a:solidFill>
                  <a:srgbClr val="333333"/>
                </a:solidFill>
                <a:latin typeface="Georgia" pitchFamily="18" charset="0"/>
                <a:cs typeface="Arial" pitchFamily="34" charset="0"/>
              </a:rPr>
              <a:t>After</a:t>
            </a:r>
            <a:r>
              <a:rPr lang="ru-RU" altLang="ru-RU" b="1" dirty="0">
                <a:solidFill>
                  <a:srgbClr val="333333"/>
                </a:solidFill>
                <a:latin typeface="Georgia" pitchFamily="18" charset="0"/>
                <a:cs typeface="Arial" pitchFamily="34" charset="0"/>
              </a:rPr>
              <a:t> </a:t>
            </a:r>
            <a:r>
              <a:rPr lang="ru-RU" altLang="ru-RU" b="1" dirty="0" err="1">
                <a:solidFill>
                  <a:srgbClr val="333333"/>
                </a:solidFill>
                <a:latin typeface="Georgia" pitchFamily="18" charset="0"/>
                <a:cs typeface="Arial" pitchFamily="34" charset="0"/>
              </a:rPr>
              <a:t>publication</a:t>
            </a:r>
            <a:endParaRPr lang="ru-RU" altLang="ru-RU" b="1" dirty="0">
              <a:solidFill>
                <a:srgbClr val="333333"/>
              </a:solidFill>
              <a:latin typeface="Georgia" pitchFamily="18" charset="0"/>
              <a:cs typeface="Arial" pitchFamily="34" charset="0"/>
            </a:endParaRPr>
          </a:p>
          <a:p>
            <a:pPr lvl="0" algn="l">
              <a:spcBef>
                <a:spcPct val="0"/>
              </a:spcBef>
            </a:pPr>
            <a:r>
              <a:rPr lang="ru-RU" altLang="ru-RU" dirty="0" err="1">
                <a:solidFill>
                  <a:srgbClr val="333333"/>
                </a:solidFill>
                <a:latin typeface="Times" panose="02020603050405020304" pitchFamily="18" charset="0"/>
                <a:cs typeface="Times" panose="02020603050405020304" pitchFamily="18" charset="0"/>
              </a:rPr>
              <a:t>If</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your</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article</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has</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been</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published</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the</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following</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topics</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are</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important</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for</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you</a:t>
            </a:r>
            <a:r>
              <a:rPr lang="ru-RU" altLang="ru-RU" dirty="0">
                <a:solidFill>
                  <a:srgbClr val="333333"/>
                </a:solidFill>
                <a:latin typeface="Times" panose="02020603050405020304" pitchFamily="18" charset="0"/>
                <a:cs typeface="Times" panose="02020603050405020304" pitchFamily="18" charset="0"/>
              </a:rPr>
              <a:t>:</a:t>
            </a:r>
            <a:endParaRPr lang="en-US" altLang="ru-RU" dirty="0">
              <a:solidFill>
                <a:srgbClr val="333333"/>
              </a:solidFill>
              <a:latin typeface="Times" panose="02020603050405020304" pitchFamily="18" charset="0"/>
              <a:cs typeface="Times" panose="02020603050405020304" pitchFamily="18" charset="0"/>
            </a:endParaRPr>
          </a:p>
          <a:p>
            <a:pPr lvl="0" algn="l">
              <a:spcBef>
                <a:spcPct val="0"/>
              </a:spcBef>
            </a:pPr>
            <a:endParaRPr lang="ru-RU" altLang="ru-RU" dirty="0">
              <a:solidFill>
                <a:srgbClr val="333333"/>
              </a:solidFill>
              <a:latin typeface="Times" panose="02020603050405020304" pitchFamily="18" charset="0"/>
              <a:cs typeface="Times" panose="02020603050405020304" pitchFamily="18" charset="0"/>
            </a:endParaRPr>
          </a:p>
          <a:p>
            <a:pPr lvl="0" algn="l">
              <a:spcBef>
                <a:spcPct val="0"/>
              </a:spcBef>
              <a:buFontTx/>
              <a:buChar char="•"/>
            </a:pPr>
            <a:r>
              <a:rPr lang="en-US" altLang="ru-RU" dirty="0">
                <a:solidFill>
                  <a:srgbClr val="333333"/>
                </a:solidFill>
                <a:latin typeface="Times" panose="02020603050405020304" pitchFamily="18" charset="0"/>
                <a:cs typeface="Times" panose="02020603050405020304" pitchFamily="18" charset="0"/>
              </a:rPr>
              <a:t>    </a:t>
            </a:r>
            <a:r>
              <a:rPr lang="ru-RU" altLang="ru-RU" b="1" dirty="0" err="1">
                <a:solidFill>
                  <a:schemeClr val="accent2"/>
                </a:solidFill>
                <a:latin typeface="Times" panose="02020603050405020304" pitchFamily="18" charset="0"/>
                <a:cs typeface="Times" panose="02020603050405020304" pitchFamily="18" charset="0"/>
              </a:rPr>
              <a:t>Abstracting</a:t>
            </a:r>
            <a:r>
              <a:rPr lang="ru-RU" altLang="ru-RU" b="1" dirty="0">
                <a:solidFill>
                  <a:schemeClr val="accent2"/>
                </a:solidFill>
                <a:latin typeface="Times" panose="02020603050405020304" pitchFamily="18" charset="0"/>
                <a:cs typeface="Times" panose="02020603050405020304" pitchFamily="18" charset="0"/>
              </a:rPr>
              <a:t> &amp; </a:t>
            </a:r>
            <a:r>
              <a:rPr lang="ru-RU" altLang="ru-RU" b="1" dirty="0" err="1">
                <a:solidFill>
                  <a:schemeClr val="accent2"/>
                </a:solidFill>
                <a:latin typeface="Times" panose="02020603050405020304" pitchFamily="18" charset="0"/>
                <a:cs typeface="Times" panose="02020603050405020304" pitchFamily="18" charset="0"/>
              </a:rPr>
              <a:t>Indexing</a:t>
            </a:r>
            <a:endParaRPr lang="ru-RU" altLang="ru-RU" b="1" dirty="0">
              <a:solidFill>
                <a:schemeClr val="accent2"/>
              </a:solidFill>
              <a:latin typeface="Times" panose="02020603050405020304" pitchFamily="18" charset="0"/>
              <a:cs typeface="Times" panose="02020603050405020304" pitchFamily="18" charset="0"/>
            </a:endParaRPr>
          </a:p>
          <a:p>
            <a:pPr lvl="0" algn="l">
              <a:spcBef>
                <a:spcPct val="0"/>
              </a:spcBef>
              <a:buFontTx/>
              <a:buChar char="•"/>
            </a:pPr>
            <a:r>
              <a:rPr lang="en-US"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Online</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access</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to</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my</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article</a:t>
            </a:r>
            <a:endParaRPr lang="ru-RU" altLang="ru-RU" dirty="0">
              <a:solidFill>
                <a:srgbClr val="333333"/>
              </a:solidFill>
              <a:latin typeface="Times" panose="02020603050405020304" pitchFamily="18" charset="0"/>
              <a:cs typeface="Times" panose="02020603050405020304" pitchFamily="18" charset="0"/>
            </a:endParaRPr>
          </a:p>
          <a:p>
            <a:pPr lvl="0" algn="l">
              <a:spcBef>
                <a:spcPct val="0"/>
              </a:spcBef>
              <a:buFontTx/>
              <a:buChar char="•"/>
            </a:pPr>
            <a:r>
              <a:rPr lang="en-US" altLang="ru-RU" dirty="0">
                <a:solidFill>
                  <a:srgbClr val="333333"/>
                </a:solidFill>
                <a:latin typeface="Times" panose="02020603050405020304" pitchFamily="18" charset="0"/>
                <a:cs typeface="Times" panose="02020603050405020304" pitchFamily="18" charset="0"/>
              </a:rPr>
              <a:t>    </a:t>
            </a:r>
            <a:r>
              <a:rPr lang="ru-RU" altLang="ru-RU" b="1" dirty="0" err="1">
                <a:solidFill>
                  <a:schemeClr val="accent2"/>
                </a:solidFill>
                <a:latin typeface="Times" panose="02020603050405020304" pitchFamily="18" charset="0"/>
                <a:cs typeface="Times" panose="02020603050405020304" pitchFamily="18" charset="0"/>
              </a:rPr>
              <a:t>Citation</a:t>
            </a:r>
            <a:r>
              <a:rPr lang="ru-RU" altLang="ru-RU" b="1" dirty="0">
                <a:solidFill>
                  <a:schemeClr val="accent2"/>
                </a:solidFill>
                <a:latin typeface="Times" panose="02020603050405020304" pitchFamily="18" charset="0"/>
                <a:cs typeface="Times" panose="02020603050405020304" pitchFamily="18" charset="0"/>
              </a:rPr>
              <a:t> </a:t>
            </a:r>
            <a:r>
              <a:rPr lang="ru-RU" altLang="ru-RU" b="1" dirty="0" err="1">
                <a:solidFill>
                  <a:schemeClr val="accent2"/>
                </a:solidFill>
                <a:latin typeface="Times" panose="02020603050405020304" pitchFamily="18" charset="0"/>
                <a:cs typeface="Times" panose="02020603050405020304" pitchFamily="18" charset="0"/>
              </a:rPr>
              <a:t>Alert</a:t>
            </a:r>
            <a:endParaRPr lang="ru-RU" altLang="ru-RU" b="1" dirty="0">
              <a:solidFill>
                <a:schemeClr val="accent2"/>
              </a:solidFill>
              <a:latin typeface="Times" panose="02020603050405020304" pitchFamily="18" charset="0"/>
              <a:cs typeface="Times" panose="02020603050405020304" pitchFamily="18" charset="0"/>
            </a:endParaRPr>
          </a:p>
          <a:p>
            <a:pPr lvl="0" algn="l">
              <a:spcBef>
                <a:spcPct val="0"/>
              </a:spcBef>
              <a:buFontTx/>
              <a:buChar char="•"/>
            </a:pPr>
            <a:r>
              <a:rPr lang="en-US"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Book</a:t>
            </a:r>
            <a:r>
              <a:rPr lang="ru-RU" altLang="ru-RU" dirty="0">
                <a:solidFill>
                  <a:srgbClr val="333333"/>
                </a:solidFill>
                <a:latin typeface="Times" panose="02020603050405020304" pitchFamily="18" charset="0"/>
                <a:cs typeface="Times" panose="02020603050405020304" pitchFamily="18" charset="0"/>
              </a:rPr>
              <a:t> </a:t>
            </a:r>
            <a:r>
              <a:rPr lang="ru-RU" altLang="ru-RU" dirty="0" err="1">
                <a:solidFill>
                  <a:srgbClr val="333333"/>
                </a:solidFill>
                <a:latin typeface="Times" panose="02020603050405020304" pitchFamily="18" charset="0"/>
                <a:cs typeface="Times" panose="02020603050405020304" pitchFamily="18" charset="0"/>
              </a:rPr>
              <a:t>discounts</a:t>
            </a:r>
            <a:endParaRPr lang="ru-RU" altLang="ru-RU" dirty="0">
              <a:solidFill>
                <a:srgbClr val="333333"/>
              </a:solidFill>
              <a:latin typeface="Times" panose="02020603050405020304" pitchFamily="18" charset="0"/>
              <a:cs typeface="Times" panose="02020603050405020304" pitchFamily="18" charset="0"/>
            </a:endParaRPr>
          </a:p>
          <a:p>
            <a:pPr lvl="0" algn="l">
              <a:spcBef>
                <a:spcPct val="0"/>
              </a:spcBef>
              <a:buFontTx/>
              <a:buChar char="•"/>
            </a:pPr>
            <a:r>
              <a:rPr lang="en-US" altLang="ru-RU" dirty="0">
                <a:solidFill>
                  <a:srgbClr val="333333"/>
                </a:solidFill>
                <a:latin typeface="Times" panose="02020603050405020304" pitchFamily="18" charset="0"/>
                <a:cs typeface="Times" panose="02020603050405020304" pitchFamily="18" charset="0"/>
              </a:rPr>
              <a:t>    </a:t>
            </a:r>
            <a:r>
              <a:rPr lang="ru-RU" altLang="ru-RU" b="1" dirty="0" err="1">
                <a:solidFill>
                  <a:schemeClr val="accent2"/>
                </a:solidFill>
                <a:latin typeface="Times" panose="02020603050405020304" pitchFamily="18" charset="0"/>
                <a:cs typeface="Times" panose="02020603050405020304" pitchFamily="18" charset="0"/>
              </a:rPr>
              <a:t>Marketing</a:t>
            </a:r>
            <a:r>
              <a:rPr lang="ru-RU" altLang="ru-RU" b="1" dirty="0">
                <a:solidFill>
                  <a:schemeClr val="accent2"/>
                </a:solidFill>
                <a:latin typeface="Times" panose="02020603050405020304" pitchFamily="18" charset="0"/>
                <a:cs typeface="Times" panose="02020603050405020304" pitchFamily="18" charset="0"/>
              </a:rPr>
              <a:t> </a:t>
            </a:r>
            <a:r>
              <a:rPr lang="ru-RU" altLang="ru-RU" b="1" dirty="0" err="1">
                <a:solidFill>
                  <a:schemeClr val="accent2"/>
                </a:solidFill>
                <a:latin typeface="Times" panose="02020603050405020304" pitchFamily="18" charset="0"/>
                <a:cs typeface="Times" panose="02020603050405020304" pitchFamily="18" charset="0"/>
              </a:rPr>
              <a:t>to</a:t>
            </a:r>
            <a:r>
              <a:rPr lang="ru-RU" altLang="ru-RU" b="1" dirty="0">
                <a:solidFill>
                  <a:schemeClr val="accent2"/>
                </a:solidFill>
                <a:latin typeface="Times" panose="02020603050405020304" pitchFamily="18" charset="0"/>
                <a:cs typeface="Times" panose="02020603050405020304" pitchFamily="18" charset="0"/>
              </a:rPr>
              <a:t> </a:t>
            </a:r>
            <a:r>
              <a:rPr lang="ru-RU" altLang="ru-RU" b="1" dirty="0" err="1">
                <a:solidFill>
                  <a:schemeClr val="accent2"/>
                </a:solidFill>
                <a:latin typeface="Times" panose="02020603050405020304" pitchFamily="18" charset="0"/>
                <a:cs typeface="Times" panose="02020603050405020304" pitchFamily="18" charset="0"/>
              </a:rPr>
              <a:t>worldwide</a:t>
            </a:r>
            <a:r>
              <a:rPr lang="ru-RU" altLang="ru-RU" b="1" dirty="0">
                <a:solidFill>
                  <a:schemeClr val="accent2"/>
                </a:solidFill>
                <a:latin typeface="Times" panose="02020603050405020304" pitchFamily="18" charset="0"/>
                <a:cs typeface="Times" panose="02020603050405020304" pitchFamily="18" charset="0"/>
              </a:rPr>
              <a:t> </a:t>
            </a:r>
            <a:r>
              <a:rPr lang="ru-RU" altLang="ru-RU" b="1" dirty="0" err="1">
                <a:solidFill>
                  <a:schemeClr val="accent2"/>
                </a:solidFill>
                <a:latin typeface="Times" panose="02020603050405020304" pitchFamily="18" charset="0"/>
                <a:cs typeface="Times" panose="02020603050405020304" pitchFamily="18" charset="0"/>
              </a:rPr>
              <a:t>audiences</a:t>
            </a:r>
            <a:endParaRPr lang="ru-RU" altLang="ru-RU" b="1" dirty="0">
              <a:solidFill>
                <a:schemeClr val="accent2"/>
              </a:solidFill>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716380986"/>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7692" y="116632"/>
            <a:ext cx="6696744" cy="364232"/>
          </a:xfrm>
          <a:prstGeom prst="rect">
            <a:avLst/>
          </a:prstGeom>
          <a:solidFill>
            <a:schemeClr val="bg2"/>
          </a:solidFill>
        </p:spPr>
        <p:txBody>
          <a:bodyPr wrap="square" lIns="0" tIns="0" rIns="0" bIns="0" rtlCol="0">
            <a:noAutofit/>
          </a:bodyPr>
          <a:lstStyle/>
          <a:p>
            <a:pPr algn="l"/>
            <a:r>
              <a:rPr lang="en-US" sz="1800" dirty="0" smtClean="0">
                <a:solidFill>
                  <a:srgbClr val="333333"/>
                </a:solidFill>
                <a:latin typeface="Georgia" pitchFamily="18" charset="0"/>
                <a:cs typeface="Arial" pitchFamily="34" charset="0"/>
              </a:rPr>
              <a:t>Improving Visibility - Open </a:t>
            </a:r>
            <a:r>
              <a:rPr lang="en-US" sz="1800" dirty="0">
                <a:solidFill>
                  <a:srgbClr val="333333"/>
                </a:solidFill>
                <a:latin typeface="Georgia" pitchFamily="18" charset="0"/>
                <a:cs typeface="Arial" pitchFamily="34" charset="0"/>
              </a:rPr>
              <a:t>access at Springer</a:t>
            </a:r>
          </a:p>
        </p:txBody>
      </p:sp>
      <p:sp>
        <p:nvSpPr>
          <p:cNvPr id="4" name="Прямоугольник 3"/>
          <p:cNvSpPr/>
          <p:nvPr/>
        </p:nvSpPr>
        <p:spPr>
          <a:xfrm>
            <a:off x="161628" y="836712"/>
            <a:ext cx="8010772" cy="6017032"/>
          </a:xfrm>
          <a:prstGeom prst="rect">
            <a:avLst/>
          </a:prstGeom>
        </p:spPr>
        <p:txBody>
          <a:bodyPr wrap="square">
            <a:spAutoFit/>
          </a:bodyPr>
          <a:lstStyle/>
          <a:p>
            <a:pPr algn="l"/>
            <a:r>
              <a:rPr lang="en-US" b="1" dirty="0">
                <a:solidFill>
                  <a:srgbClr val="333333"/>
                </a:solidFill>
                <a:latin typeface="Georgia" pitchFamily="18" charset="0"/>
                <a:cs typeface="Arial" pitchFamily="34" charset="0"/>
              </a:rPr>
              <a:t>What is open access</a:t>
            </a:r>
            <a:r>
              <a:rPr lang="en-US" b="1" dirty="0" smtClean="0">
                <a:solidFill>
                  <a:srgbClr val="333333"/>
                </a:solidFill>
                <a:latin typeface="Georgia" pitchFamily="18" charset="0"/>
                <a:cs typeface="Arial" pitchFamily="34" charset="0"/>
              </a:rPr>
              <a:t>?</a:t>
            </a:r>
          </a:p>
          <a:p>
            <a:pPr algn="l"/>
            <a:endParaRPr lang="en-US" sz="600" b="1" dirty="0">
              <a:solidFill>
                <a:srgbClr val="333333"/>
              </a:solidFill>
              <a:latin typeface="Georgia" pitchFamily="18" charset="0"/>
              <a:cs typeface="Arial" pitchFamily="34" charset="0"/>
            </a:endParaRPr>
          </a:p>
          <a:p>
            <a:pPr marL="285750" indent="-285750" algn="l">
              <a:spcBef>
                <a:spcPct val="0"/>
              </a:spcBef>
              <a:buFontTx/>
              <a:buChar char="•"/>
            </a:pPr>
            <a:r>
              <a:rPr lang="en-US" sz="1400" dirty="0" smtClean="0">
                <a:solidFill>
                  <a:srgbClr val="333333"/>
                </a:solidFill>
                <a:latin typeface="Times" panose="02020603050405020304" pitchFamily="18" charset="0"/>
                <a:cs typeface="Times" panose="02020603050405020304" pitchFamily="18" charset="0"/>
              </a:rPr>
              <a:t>Your </a:t>
            </a:r>
            <a:r>
              <a:rPr lang="en-US" sz="1400" dirty="0">
                <a:solidFill>
                  <a:srgbClr val="333333"/>
                </a:solidFill>
                <a:latin typeface="Times" panose="02020603050405020304" pitchFamily="18" charset="0"/>
                <a:cs typeface="Times" panose="02020603050405020304" pitchFamily="18" charset="0"/>
              </a:rPr>
              <a:t>work </a:t>
            </a:r>
            <a:r>
              <a:rPr lang="en-US" sz="1400" dirty="0" smtClean="0">
                <a:solidFill>
                  <a:srgbClr val="333333"/>
                </a:solidFill>
                <a:latin typeface="Times" panose="02020603050405020304" pitchFamily="18" charset="0"/>
                <a:cs typeface="Times" panose="02020603050405020304" pitchFamily="18" charset="0"/>
              </a:rPr>
              <a:t>is freely </a:t>
            </a:r>
            <a:r>
              <a:rPr lang="en-US" sz="1400" dirty="0">
                <a:solidFill>
                  <a:srgbClr val="333333"/>
                </a:solidFill>
                <a:latin typeface="Times" panose="02020603050405020304" pitchFamily="18" charset="0"/>
                <a:cs typeface="Times" panose="02020603050405020304" pitchFamily="18" charset="0"/>
              </a:rPr>
              <a:t>available online for </a:t>
            </a:r>
            <a:r>
              <a:rPr lang="en-US" sz="1400" dirty="0" smtClean="0">
                <a:solidFill>
                  <a:srgbClr val="333333"/>
                </a:solidFill>
                <a:latin typeface="Times" panose="02020603050405020304" pitchFamily="18" charset="0"/>
                <a:cs typeface="Times" panose="02020603050405020304" pitchFamily="18" charset="0"/>
              </a:rPr>
              <a:t>everyone</a:t>
            </a:r>
            <a:endParaRPr lang="en-US" sz="1400" dirty="0">
              <a:solidFill>
                <a:srgbClr val="333333"/>
              </a:solidFill>
              <a:latin typeface="Times" panose="02020603050405020304" pitchFamily="18" charset="0"/>
              <a:cs typeface="Times" panose="02020603050405020304" pitchFamily="18" charset="0"/>
            </a:endParaRPr>
          </a:p>
          <a:p>
            <a:pPr marL="285750" indent="-285750" algn="l">
              <a:spcBef>
                <a:spcPct val="0"/>
              </a:spcBef>
              <a:buFontTx/>
              <a:buChar char="•"/>
            </a:pPr>
            <a:r>
              <a:rPr lang="en-US" sz="1400" dirty="0">
                <a:solidFill>
                  <a:srgbClr val="333333"/>
                </a:solidFill>
                <a:latin typeface="Times" panose="02020603050405020304" pitchFamily="18" charset="0"/>
                <a:cs typeface="Times" panose="02020603050405020304" pitchFamily="18" charset="0"/>
              </a:rPr>
              <a:t>No need of a journal subscription to read the </a:t>
            </a:r>
            <a:r>
              <a:rPr lang="en-US" sz="1400" dirty="0" smtClean="0">
                <a:solidFill>
                  <a:srgbClr val="333333"/>
                </a:solidFill>
                <a:latin typeface="Times" panose="02020603050405020304" pitchFamily="18" charset="0"/>
                <a:cs typeface="Times" panose="02020603050405020304" pitchFamily="18" charset="0"/>
              </a:rPr>
              <a:t>article</a:t>
            </a:r>
            <a:endParaRPr lang="en-US" sz="1400" dirty="0">
              <a:solidFill>
                <a:srgbClr val="333333"/>
              </a:solidFill>
              <a:latin typeface="Times" panose="02020603050405020304" pitchFamily="18" charset="0"/>
              <a:cs typeface="Times" panose="02020603050405020304" pitchFamily="18" charset="0"/>
            </a:endParaRPr>
          </a:p>
          <a:p>
            <a:pPr marL="285750" indent="-285750" algn="l">
              <a:spcBef>
                <a:spcPct val="0"/>
              </a:spcBef>
              <a:buFontTx/>
              <a:buChar char="•"/>
            </a:pPr>
            <a:r>
              <a:rPr lang="en-US" sz="1400" dirty="0" smtClean="0">
                <a:solidFill>
                  <a:srgbClr val="333333"/>
                </a:solidFill>
                <a:latin typeface="Times" panose="02020603050405020304" pitchFamily="18" charset="0"/>
                <a:cs typeface="Times" panose="02020603050405020304" pitchFamily="18" charset="0"/>
              </a:rPr>
              <a:t>High-quality </a:t>
            </a:r>
            <a:r>
              <a:rPr lang="en-US" sz="1400" dirty="0">
                <a:solidFill>
                  <a:srgbClr val="333333"/>
                </a:solidFill>
                <a:latin typeface="Times" panose="02020603050405020304" pitchFamily="18" charset="0"/>
                <a:cs typeface="Times" panose="02020603050405020304" pitchFamily="18" charset="0"/>
              </a:rPr>
              <a:t>peer review, editorial and production processes</a:t>
            </a:r>
          </a:p>
          <a:p>
            <a:pPr marL="285750" indent="-285750" algn="l">
              <a:spcBef>
                <a:spcPct val="0"/>
              </a:spcBef>
              <a:buFontTx/>
              <a:buChar char="•"/>
            </a:pPr>
            <a:r>
              <a:rPr lang="en-US" sz="1400" dirty="0">
                <a:solidFill>
                  <a:srgbClr val="333333"/>
                </a:solidFill>
                <a:latin typeface="Times" panose="02020603050405020304" pitchFamily="18" charset="0"/>
                <a:cs typeface="Times" panose="02020603050405020304" pitchFamily="18" charset="0"/>
              </a:rPr>
              <a:t>You retain the copyright to your work</a:t>
            </a:r>
          </a:p>
          <a:p>
            <a:pPr marL="285750" indent="-285750" algn="l">
              <a:spcBef>
                <a:spcPct val="0"/>
              </a:spcBef>
              <a:buFontTx/>
              <a:buChar char="•"/>
            </a:pPr>
            <a:r>
              <a:rPr lang="en-US" sz="1400" dirty="0" smtClean="0">
                <a:solidFill>
                  <a:srgbClr val="333333"/>
                </a:solidFill>
                <a:latin typeface="Times" panose="02020603050405020304" pitchFamily="18" charset="0"/>
                <a:cs typeface="Times" panose="02020603050405020304" pitchFamily="18" charset="0"/>
              </a:rPr>
              <a:t>All </a:t>
            </a:r>
            <a:r>
              <a:rPr lang="en-US" sz="1400" dirty="0">
                <a:solidFill>
                  <a:srgbClr val="333333"/>
                </a:solidFill>
                <a:latin typeface="Times" panose="02020603050405020304" pitchFamily="18" charset="0"/>
                <a:cs typeface="Times" panose="02020603050405020304" pitchFamily="18" charset="0"/>
              </a:rPr>
              <a:t>open access publications are published under a Creative Commons license</a:t>
            </a:r>
          </a:p>
          <a:p>
            <a:pPr algn="l"/>
            <a:endParaRPr lang="ru-RU" sz="1050" b="1" dirty="0" smtClean="0">
              <a:solidFill>
                <a:srgbClr val="333333"/>
              </a:solidFill>
              <a:latin typeface="Georgia" pitchFamily="18" charset="0"/>
              <a:cs typeface="Arial" pitchFamily="34" charset="0"/>
            </a:endParaRPr>
          </a:p>
          <a:p>
            <a:pPr algn="l"/>
            <a:r>
              <a:rPr lang="en-US" sz="2000" b="1" dirty="0" smtClean="0">
                <a:solidFill>
                  <a:schemeClr val="accent1"/>
                </a:solidFill>
                <a:latin typeface="Georgia" pitchFamily="18" charset="0"/>
                <a:cs typeface="Arial" pitchFamily="34" charset="0"/>
              </a:rPr>
              <a:t>Springer  #1 Globally in Open Access</a:t>
            </a:r>
            <a:endParaRPr lang="ru-RU" sz="2000" b="1" dirty="0" smtClean="0">
              <a:solidFill>
                <a:schemeClr val="accent1"/>
              </a:solidFill>
              <a:latin typeface="Georgia" pitchFamily="18" charset="0"/>
              <a:cs typeface="Arial" pitchFamily="34" charset="0"/>
            </a:endParaRPr>
          </a:p>
          <a:p>
            <a:pPr algn="l"/>
            <a:endParaRPr lang="ru-RU" sz="1200" b="1" dirty="0" smtClean="0">
              <a:solidFill>
                <a:schemeClr val="accent1"/>
              </a:solidFill>
              <a:latin typeface="Georgia" pitchFamily="18" charset="0"/>
              <a:cs typeface="Arial" pitchFamily="34" charset="0"/>
            </a:endParaRPr>
          </a:p>
          <a:p>
            <a:pPr algn="l"/>
            <a:r>
              <a:rPr lang="en-US" b="1" dirty="0" smtClean="0">
                <a:solidFill>
                  <a:srgbClr val="333333"/>
                </a:solidFill>
                <a:latin typeface="Georgia" pitchFamily="18" charset="0"/>
                <a:cs typeface="Arial" pitchFamily="34" charset="0"/>
              </a:rPr>
              <a:t>Open </a:t>
            </a:r>
            <a:r>
              <a:rPr lang="en-US" b="1" dirty="0">
                <a:solidFill>
                  <a:srgbClr val="333333"/>
                </a:solidFill>
                <a:latin typeface="Georgia" pitchFamily="18" charset="0"/>
                <a:cs typeface="Arial" pitchFamily="34" charset="0"/>
              </a:rPr>
              <a:t>access options for you to publish your </a:t>
            </a:r>
            <a:r>
              <a:rPr lang="en-US" b="1" dirty="0" smtClean="0">
                <a:solidFill>
                  <a:srgbClr val="333333"/>
                </a:solidFill>
                <a:latin typeface="Georgia" pitchFamily="18" charset="0"/>
                <a:cs typeface="Arial" pitchFamily="34" charset="0"/>
              </a:rPr>
              <a:t>research</a:t>
            </a:r>
          </a:p>
          <a:p>
            <a:pPr algn="l"/>
            <a:endParaRPr lang="en-US" sz="1200" b="1" dirty="0" smtClean="0">
              <a:solidFill>
                <a:srgbClr val="333333"/>
              </a:solidFill>
              <a:latin typeface="Georgia" pitchFamily="18" charset="0"/>
              <a:cs typeface="Arial" pitchFamily="34" charset="0"/>
            </a:endParaRPr>
          </a:p>
          <a:p>
            <a:pPr algn="l"/>
            <a:r>
              <a:rPr lang="en-US" sz="1200" b="1" dirty="0" smtClean="0">
                <a:solidFill>
                  <a:srgbClr val="333333"/>
                </a:solidFill>
                <a:latin typeface="Georgia" pitchFamily="18" charset="0"/>
                <a:cs typeface="Arial" pitchFamily="34" charset="0"/>
              </a:rPr>
              <a:t>Open </a:t>
            </a:r>
            <a:r>
              <a:rPr lang="en-US" sz="1200" b="1" dirty="0">
                <a:solidFill>
                  <a:srgbClr val="333333"/>
                </a:solidFill>
                <a:latin typeface="Georgia" pitchFamily="18" charset="0"/>
                <a:cs typeface="Arial" pitchFamily="34" charset="0"/>
              </a:rPr>
              <a:t>Choice</a:t>
            </a:r>
          </a:p>
          <a:p>
            <a:pPr algn="just"/>
            <a:r>
              <a:rPr lang="en-US" sz="1400" dirty="0" smtClean="0">
                <a:solidFill>
                  <a:srgbClr val="333333"/>
                </a:solidFill>
                <a:latin typeface="Times" panose="02020603050405020304" pitchFamily="18" charset="0"/>
                <a:cs typeface="Times" panose="02020603050405020304" pitchFamily="18" charset="0"/>
              </a:rPr>
              <a:t>Allows </a:t>
            </a:r>
            <a:r>
              <a:rPr lang="en-US" sz="1400" dirty="0">
                <a:solidFill>
                  <a:srgbClr val="333333"/>
                </a:solidFill>
                <a:latin typeface="Times" panose="02020603050405020304" pitchFamily="18" charset="0"/>
                <a:cs typeface="Times" panose="02020603050405020304" pitchFamily="18" charset="0"/>
              </a:rPr>
              <a:t>you to publish open access in our subscription-based journals. The majority of our journals offer the Open Choice option, enabling you to make your article freely available online in exchange for an open access publication fee. </a:t>
            </a:r>
          </a:p>
          <a:p>
            <a:pPr algn="l"/>
            <a:endParaRPr lang="en-US" sz="1200" b="1" dirty="0" smtClean="0">
              <a:solidFill>
                <a:srgbClr val="333333"/>
              </a:solidFill>
              <a:latin typeface="Georgia" pitchFamily="18" charset="0"/>
              <a:cs typeface="Arial" pitchFamily="34" charset="0"/>
            </a:endParaRPr>
          </a:p>
          <a:p>
            <a:pPr algn="l"/>
            <a:r>
              <a:rPr lang="en-US" sz="1200" b="1" dirty="0" err="1" smtClean="0">
                <a:solidFill>
                  <a:srgbClr val="333333"/>
                </a:solidFill>
                <a:latin typeface="Georgia" pitchFamily="18" charset="0"/>
                <a:cs typeface="Arial" pitchFamily="34" charset="0"/>
              </a:rPr>
              <a:t>SpringerOpen</a:t>
            </a:r>
            <a:endParaRPr lang="en-US" sz="1200" b="1" dirty="0">
              <a:solidFill>
                <a:srgbClr val="333333"/>
              </a:solidFill>
              <a:latin typeface="Georgia" pitchFamily="18" charset="0"/>
              <a:cs typeface="Arial" pitchFamily="34" charset="0"/>
            </a:endParaRPr>
          </a:p>
          <a:p>
            <a:pPr algn="just"/>
            <a:r>
              <a:rPr lang="en-US" sz="1400" dirty="0" err="1">
                <a:solidFill>
                  <a:srgbClr val="333333"/>
                </a:solidFill>
                <a:latin typeface="Times" panose="02020603050405020304" pitchFamily="18" charset="0"/>
                <a:cs typeface="Times" panose="02020603050405020304" pitchFamily="18" charset="0"/>
              </a:rPr>
              <a:t>SpringerOpen</a:t>
            </a:r>
            <a:r>
              <a:rPr lang="en-US" sz="1400" dirty="0">
                <a:solidFill>
                  <a:srgbClr val="333333"/>
                </a:solidFill>
                <a:latin typeface="Times" panose="02020603050405020304" pitchFamily="18" charset="0"/>
                <a:cs typeface="Times" panose="02020603050405020304" pitchFamily="18" charset="0"/>
              </a:rPr>
              <a:t> is Springer's portfolio of peer-reviewed, fully open access journals and books across all areas of science, technology, medicine, the humanities and social sciences.  </a:t>
            </a:r>
            <a:r>
              <a:rPr lang="en-US" sz="1400" dirty="0" err="1">
                <a:solidFill>
                  <a:srgbClr val="333333"/>
                </a:solidFill>
                <a:latin typeface="Times" panose="02020603050405020304" pitchFamily="18" charset="0"/>
                <a:cs typeface="Times" panose="02020603050405020304" pitchFamily="18" charset="0"/>
              </a:rPr>
              <a:t>SpringerOpen</a:t>
            </a:r>
            <a:r>
              <a:rPr lang="en-US" sz="1400" dirty="0">
                <a:solidFill>
                  <a:srgbClr val="333333"/>
                </a:solidFill>
                <a:latin typeface="Times" panose="02020603050405020304" pitchFamily="18" charset="0"/>
                <a:cs typeface="Times" panose="02020603050405020304" pitchFamily="18" charset="0"/>
              </a:rPr>
              <a:t> journals and books are made freely available online to everyone, immediately upon publication. </a:t>
            </a:r>
          </a:p>
          <a:p>
            <a:pPr algn="l"/>
            <a:endParaRPr lang="en-US" b="1" dirty="0">
              <a:solidFill>
                <a:srgbClr val="333333"/>
              </a:solidFill>
              <a:latin typeface="Georgia" pitchFamily="18" charset="0"/>
              <a:cs typeface="Arial" pitchFamily="34" charset="0"/>
            </a:endParaRPr>
          </a:p>
        </p:txBody>
      </p:sp>
    </p:spTree>
    <p:extLst>
      <p:ext uri="{BB962C8B-B14F-4D97-AF65-F5344CB8AC3E}">
        <p14:creationId xmlns:p14="http://schemas.microsoft.com/office/powerpoint/2010/main" val="3101258779"/>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7692" y="116632"/>
            <a:ext cx="6696744" cy="364232"/>
          </a:xfrm>
          <a:prstGeom prst="rect">
            <a:avLst/>
          </a:prstGeom>
          <a:solidFill>
            <a:schemeClr val="bg2"/>
          </a:solidFill>
        </p:spPr>
        <p:txBody>
          <a:bodyPr wrap="square" lIns="0" tIns="0" rIns="0" bIns="0" rtlCol="0">
            <a:noAutofit/>
          </a:bodyPr>
          <a:lstStyle/>
          <a:p>
            <a:pPr lvl="0" algn="l" eaLnBrk="1" hangingPunct="1">
              <a:spcBef>
                <a:spcPct val="0"/>
              </a:spcBef>
            </a:pPr>
            <a:r>
              <a:rPr lang="en-US" altLang="ru-RU" sz="1800" dirty="0" smtClean="0">
                <a:solidFill>
                  <a:srgbClr val="333333"/>
                </a:solidFill>
                <a:latin typeface="Georgia" pitchFamily="18" charset="0"/>
                <a:cs typeface="Arial" pitchFamily="34" charset="0"/>
              </a:rPr>
              <a:t>Impact Factor</a:t>
            </a:r>
            <a:endParaRPr lang="ru-RU" altLang="ru-RU" sz="1800" dirty="0">
              <a:solidFill>
                <a:srgbClr val="333333"/>
              </a:solidFill>
              <a:latin typeface="Georgia" pitchFamily="18" charset="0"/>
              <a:cs typeface="Arial" pitchFamily="34" charset="0"/>
            </a:endParaRPr>
          </a:p>
        </p:txBody>
      </p:sp>
      <p:sp>
        <p:nvSpPr>
          <p:cNvPr id="3" name="Прямоугольник 2"/>
          <p:cNvSpPr/>
          <p:nvPr/>
        </p:nvSpPr>
        <p:spPr>
          <a:xfrm>
            <a:off x="179512" y="908720"/>
            <a:ext cx="8280920" cy="4385816"/>
          </a:xfrm>
          <a:prstGeom prst="rect">
            <a:avLst/>
          </a:prstGeom>
        </p:spPr>
        <p:txBody>
          <a:bodyPr wrap="square">
            <a:spAutoFit/>
          </a:bodyPr>
          <a:lstStyle/>
          <a:p>
            <a:pPr algn="l"/>
            <a:r>
              <a:rPr lang="en-US" b="1" dirty="0">
                <a:solidFill>
                  <a:srgbClr val="333333"/>
                </a:solidFill>
                <a:latin typeface="Georgia" pitchFamily="18" charset="0"/>
                <a:cs typeface="Arial" pitchFamily="34" charset="0"/>
              </a:rPr>
              <a:t>Facts &amp; </a:t>
            </a:r>
            <a:r>
              <a:rPr lang="en-US" b="1" dirty="0" smtClean="0">
                <a:solidFill>
                  <a:srgbClr val="333333"/>
                </a:solidFill>
                <a:latin typeface="Georgia" pitchFamily="18" charset="0"/>
                <a:cs typeface="Arial" pitchFamily="34" charset="0"/>
              </a:rPr>
              <a:t>figures</a:t>
            </a:r>
          </a:p>
          <a:p>
            <a:pPr algn="l"/>
            <a:endParaRPr lang="en-US" b="1" dirty="0" smtClean="0">
              <a:solidFill>
                <a:srgbClr val="333333"/>
              </a:solidFill>
              <a:latin typeface="Georgia" pitchFamily="18" charset="0"/>
              <a:cs typeface="Arial" pitchFamily="34" charset="0"/>
            </a:endParaRPr>
          </a:p>
          <a:p>
            <a:pPr algn="l"/>
            <a:endParaRPr lang="en-US" sz="600" b="1" dirty="0">
              <a:solidFill>
                <a:srgbClr val="333333"/>
              </a:solidFill>
              <a:latin typeface="Georgia" pitchFamily="18" charset="0"/>
              <a:cs typeface="Arial" pitchFamily="34" charset="0"/>
            </a:endParaRPr>
          </a:p>
          <a:p>
            <a:pPr marL="285750" indent="-285750" algn="l">
              <a:spcBef>
                <a:spcPct val="0"/>
              </a:spcBef>
              <a:buFontTx/>
              <a:buChar char="•"/>
            </a:pPr>
            <a:r>
              <a:rPr lang="en-US" sz="1400" dirty="0" smtClean="0">
                <a:solidFill>
                  <a:srgbClr val="333333"/>
                </a:solidFill>
                <a:latin typeface="Times" panose="02020603050405020304" pitchFamily="18" charset="0"/>
                <a:cs typeface="Times" panose="02020603050405020304" pitchFamily="18" charset="0"/>
              </a:rPr>
              <a:t>Springer Link – platform for publishers – </a:t>
            </a:r>
            <a:r>
              <a:rPr lang="en-US" sz="1400" b="1" dirty="0" smtClean="0">
                <a:solidFill>
                  <a:srgbClr val="333333"/>
                </a:solidFill>
                <a:latin typeface="Times" panose="02020603050405020304" pitchFamily="18" charset="0"/>
                <a:cs typeface="Times" panose="02020603050405020304" pitchFamily="18" charset="0"/>
              </a:rPr>
              <a:t>10 000 000 </a:t>
            </a:r>
            <a:r>
              <a:rPr lang="en-US" sz="1400" dirty="0" smtClean="0">
                <a:solidFill>
                  <a:srgbClr val="333333"/>
                </a:solidFill>
                <a:latin typeface="Times" panose="02020603050405020304" pitchFamily="18" charset="0"/>
                <a:cs typeface="Times" panose="02020603050405020304" pitchFamily="18" charset="0"/>
              </a:rPr>
              <a:t>users in more than </a:t>
            </a:r>
            <a:r>
              <a:rPr lang="en-US" sz="1400" b="1" dirty="0" smtClean="0">
                <a:solidFill>
                  <a:srgbClr val="333333"/>
                </a:solidFill>
                <a:latin typeface="Times" panose="02020603050405020304" pitchFamily="18" charset="0"/>
                <a:cs typeface="Times" panose="02020603050405020304" pitchFamily="18" charset="0"/>
              </a:rPr>
              <a:t>150</a:t>
            </a:r>
            <a:r>
              <a:rPr lang="en-US" sz="1400" dirty="0" smtClean="0">
                <a:solidFill>
                  <a:srgbClr val="333333"/>
                </a:solidFill>
                <a:latin typeface="Times" panose="02020603050405020304" pitchFamily="18" charset="0"/>
                <a:cs typeface="Times" panose="02020603050405020304" pitchFamily="18" charset="0"/>
              </a:rPr>
              <a:t> countries </a:t>
            </a:r>
          </a:p>
          <a:p>
            <a:pPr marL="285750" indent="-285750" algn="l">
              <a:spcBef>
                <a:spcPct val="0"/>
              </a:spcBef>
              <a:buFontTx/>
              <a:buChar char="•"/>
            </a:pPr>
            <a:endParaRPr lang="en-US" sz="1400" dirty="0" smtClean="0">
              <a:solidFill>
                <a:srgbClr val="333333"/>
              </a:solidFill>
              <a:latin typeface="Times" panose="02020603050405020304" pitchFamily="18" charset="0"/>
              <a:cs typeface="Times" panose="02020603050405020304" pitchFamily="18" charset="0"/>
            </a:endParaRPr>
          </a:p>
          <a:p>
            <a:pPr marL="285750" indent="-285750" algn="l">
              <a:spcBef>
                <a:spcPct val="0"/>
              </a:spcBef>
              <a:buFontTx/>
              <a:buChar char="•"/>
            </a:pPr>
            <a:r>
              <a:rPr lang="en-US" sz="1400" dirty="0" smtClean="0">
                <a:solidFill>
                  <a:srgbClr val="333333"/>
                </a:solidFill>
                <a:latin typeface="Times" panose="02020603050405020304" pitchFamily="18" charset="0"/>
                <a:cs typeface="Times" panose="02020603050405020304" pitchFamily="18" charset="0"/>
              </a:rPr>
              <a:t>Springer – Publisher – Reader</a:t>
            </a:r>
          </a:p>
          <a:p>
            <a:pPr algn="l">
              <a:spcBef>
                <a:spcPct val="0"/>
              </a:spcBef>
            </a:pPr>
            <a:endParaRPr lang="en-US" sz="1400" dirty="0" smtClean="0">
              <a:solidFill>
                <a:srgbClr val="333333"/>
              </a:solidFill>
              <a:latin typeface="Times" panose="02020603050405020304" pitchFamily="18" charset="0"/>
              <a:cs typeface="Times" panose="02020603050405020304" pitchFamily="18" charset="0"/>
            </a:endParaRPr>
          </a:p>
          <a:p>
            <a:pPr marL="285750" indent="-285750" algn="l">
              <a:spcBef>
                <a:spcPct val="0"/>
              </a:spcBef>
              <a:buFontTx/>
              <a:buChar char="•"/>
            </a:pPr>
            <a:r>
              <a:rPr lang="en-US" sz="1400" dirty="0" smtClean="0">
                <a:solidFill>
                  <a:srgbClr val="333333"/>
                </a:solidFill>
                <a:latin typeface="Times" panose="02020603050405020304" pitchFamily="18" charset="0"/>
                <a:cs typeface="Times" panose="02020603050405020304" pitchFamily="18" charset="0"/>
              </a:rPr>
              <a:t>Open Access vs. ordinary subscription</a:t>
            </a:r>
          </a:p>
          <a:p>
            <a:pPr marL="285750" indent="-285750" algn="l">
              <a:spcBef>
                <a:spcPct val="0"/>
              </a:spcBef>
              <a:buFontTx/>
              <a:buChar char="•"/>
            </a:pPr>
            <a:endParaRPr lang="en-US" sz="1400" dirty="0" smtClean="0">
              <a:solidFill>
                <a:srgbClr val="333333"/>
              </a:solidFill>
              <a:latin typeface="Times" panose="02020603050405020304" pitchFamily="18" charset="0"/>
              <a:cs typeface="Times" panose="02020603050405020304" pitchFamily="18" charset="0"/>
            </a:endParaRPr>
          </a:p>
          <a:p>
            <a:pPr marL="285750" indent="-285750" algn="l">
              <a:spcBef>
                <a:spcPct val="0"/>
              </a:spcBef>
              <a:buFontTx/>
              <a:buChar char="•"/>
            </a:pPr>
            <a:r>
              <a:rPr lang="en-US" sz="1400" dirty="0" smtClean="0">
                <a:solidFill>
                  <a:srgbClr val="333333"/>
                </a:solidFill>
                <a:latin typeface="Times" panose="02020603050405020304" pitchFamily="18" charset="0"/>
                <a:cs typeface="Times" panose="02020603050405020304" pitchFamily="18" charset="0"/>
              </a:rPr>
              <a:t>A </a:t>
            </a:r>
            <a:r>
              <a:rPr lang="en-US" sz="1400" dirty="0">
                <a:solidFill>
                  <a:srgbClr val="333333"/>
                </a:solidFill>
                <a:latin typeface="Times" panose="02020603050405020304" pitchFamily="18" charset="0"/>
                <a:cs typeface="Times" panose="02020603050405020304" pitchFamily="18" charset="0"/>
              </a:rPr>
              <a:t>total of </a:t>
            </a:r>
            <a:r>
              <a:rPr lang="en-US" b="1" dirty="0">
                <a:solidFill>
                  <a:srgbClr val="333333"/>
                </a:solidFill>
                <a:latin typeface="Times" panose="02020603050405020304" pitchFamily="18" charset="0"/>
                <a:cs typeface="Times" panose="02020603050405020304" pitchFamily="18" charset="0"/>
              </a:rPr>
              <a:t>1,595</a:t>
            </a:r>
            <a:r>
              <a:rPr lang="en-US" sz="1400" dirty="0">
                <a:solidFill>
                  <a:srgbClr val="333333"/>
                </a:solidFill>
                <a:latin typeface="Times" panose="02020603050405020304" pitchFamily="18" charset="0"/>
                <a:cs typeface="Times" panose="02020603050405020304" pitchFamily="18" charset="0"/>
              </a:rPr>
              <a:t> Springer journals are listed in the </a:t>
            </a:r>
            <a:r>
              <a:rPr lang="en-US" b="1" dirty="0">
                <a:solidFill>
                  <a:srgbClr val="333333"/>
                </a:solidFill>
                <a:latin typeface="Times" panose="02020603050405020304" pitchFamily="18" charset="0"/>
                <a:cs typeface="Times" panose="02020603050405020304" pitchFamily="18" charset="0"/>
              </a:rPr>
              <a:t>2015</a:t>
            </a:r>
            <a:r>
              <a:rPr lang="en-US" sz="1400" dirty="0">
                <a:solidFill>
                  <a:srgbClr val="333333"/>
                </a:solidFill>
                <a:latin typeface="Times" panose="02020603050405020304" pitchFamily="18" charset="0"/>
                <a:cs typeface="Times" panose="02020603050405020304" pitchFamily="18" charset="0"/>
              </a:rPr>
              <a:t> Thomson Reuters Journal Citation Reports® (JCR</a:t>
            </a:r>
            <a:r>
              <a:rPr lang="en-US" sz="1400" dirty="0" smtClean="0">
                <a:solidFill>
                  <a:srgbClr val="333333"/>
                </a:solidFill>
                <a:latin typeface="Times" panose="02020603050405020304" pitchFamily="18" charset="0"/>
                <a:cs typeface="Times" panose="02020603050405020304" pitchFamily="18" charset="0"/>
              </a:rPr>
              <a:t>)</a:t>
            </a:r>
          </a:p>
          <a:p>
            <a:pPr algn="l">
              <a:spcBef>
                <a:spcPct val="0"/>
              </a:spcBef>
            </a:pPr>
            <a:endParaRPr lang="en-US" sz="1400" dirty="0">
              <a:solidFill>
                <a:srgbClr val="333333"/>
              </a:solidFill>
              <a:latin typeface="Times" panose="02020603050405020304" pitchFamily="18" charset="0"/>
              <a:cs typeface="Times" panose="02020603050405020304" pitchFamily="18" charset="0"/>
            </a:endParaRPr>
          </a:p>
          <a:p>
            <a:pPr marL="285750" indent="-285750" algn="l">
              <a:spcBef>
                <a:spcPct val="0"/>
              </a:spcBef>
              <a:buFontTx/>
              <a:buChar char="•"/>
            </a:pPr>
            <a:r>
              <a:rPr lang="en-US" b="1" dirty="0">
                <a:solidFill>
                  <a:srgbClr val="333333"/>
                </a:solidFill>
                <a:latin typeface="Times" panose="02020603050405020304" pitchFamily="18" charset="0"/>
                <a:cs typeface="Times" panose="02020603050405020304" pitchFamily="18" charset="0"/>
              </a:rPr>
              <a:t>37</a:t>
            </a:r>
            <a:r>
              <a:rPr lang="en-US" sz="1400" dirty="0">
                <a:solidFill>
                  <a:srgbClr val="333333"/>
                </a:solidFill>
                <a:latin typeface="Times" panose="02020603050405020304" pitchFamily="18" charset="0"/>
                <a:cs typeface="Times" panose="02020603050405020304" pitchFamily="18" charset="0"/>
              </a:rPr>
              <a:t> Springer journals were added to the JCR </a:t>
            </a:r>
            <a:r>
              <a:rPr lang="en-US" b="1" dirty="0">
                <a:solidFill>
                  <a:srgbClr val="333333"/>
                </a:solidFill>
                <a:latin typeface="Times" panose="02020603050405020304" pitchFamily="18" charset="0"/>
                <a:cs typeface="Times" panose="02020603050405020304" pitchFamily="18" charset="0"/>
              </a:rPr>
              <a:t>2015</a:t>
            </a:r>
            <a:r>
              <a:rPr lang="en-US" sz="1400" dirty="0">
                <a:solidFill>
                  <a:srgbClr val="333333"/>
                </a:solidFill>
                <a:latin typeface="Times" panose="02020603050405020304" pitchFamily="18" charset="0"/>
                <a:cs typeface="Times" panose="02020603050405020304" pitchFamily="18" charset="0"/>
              </a:rPr>
              <a:t> and have an Impact Factor for the first </a:t>
            </a:r>
            <a:r>
              <a:rPr lang="en-US" sz="1400" dirty="0" smtClean="0">
                <a:solidFill>
                  <a:srgbClr val="333333"/>
                </a:solidFill>
                <a:latin typeface="Times" panose="02020603050405020304" pitchFamily="18" charset="0"/>
                <a:cs typeface="Times" panose="02020603050405020304" pitchFamily="18" charset="0"/>
              </a:rPr>
              <a:t>time</a:t>
            </a:r>
          </a:p>
          <a:p>
            <a:pPr algn="l">
              <a:spcBef>
                <a:spcPct val="0"/>
              </a:spcBef>
            </a:pPr>
            <a:endParaRPr lang="en-US" sz="1400" dirty="0">
              <a:solidFill>
                <a:srgbClr val="333333"/>
              </a:solidFill>
              <a:latin typeface="Times" panose="02020603050405020304" pitchFamily="18" charset="0"/>
              <a:cs typeface="Times" panose="02020603050405020304" pitchFamily="18" charset="0"/>
            </a:endParaRPr>
          </a:p>
          <a:p>
            <a:pPr marL="285750" indent="-285750" algn="l">
              <a:spcBef>
                <a:spcPct val="0"/>
              </a:spcBef>
              <a:buFontTx/>
              <a:buChar char="•"/>
            </a:pPr>
            <a:r>
              <a:rPr lang="en-US" b="1" dirty="0">
                <a:solidFill>
                  <a:srgbClr val="333333"/>
                </a:solidFill>
                <a:latin typeface="Times" panose="02020603050405020304" pitchFamily="18" charset="0"/>
                <a:cs typeface="Times" panose="02020603050405020304" pitchFamily="18" charset="0"/>
              </a:rPr>
              <a:t>57% </a:t>
            </a:r>
            <a:r>
              <a:rPr lang="en-US" sz="1400" dirty="0">
                <a:solidFill>
                  <a:srgbClr val="333333"/>
                </a:solidFill>
                <a:latin typeface="Times" panose="02020603050405020304" pitchFamily="18" charset="0"/>
                <a:cs typeface="Times" panose="02020603050405020304" pitchFamily="18" charset="0"/>
              </a:rPr>
              <a:t>of all Springer journals increased their Impact Factor from </a:t>
            </a:r>
            <a:r>
              <a:rPr lang="en-US" sz="1400" b="1" dirty="0">
                <a:solidFill>
                  <a:srgbClr val="333333"/>
                </a:solidFill>
                <a:latin typeface="Times" panose="02020603050405020304" pitchFamily="18" charset="0"/>
                <a:cs typeface="Times" panose="02020603050405020304" pitchFamily="18" charset="0"/>
              </a:rPr>
              <a:t>2013</a:t>
            </a:r>
            <a:r>
              <a:rPr lang="en-US" sz="1400" dirty="0">
                <a:solidFill>
                  <a:srgbClr val="333333"/>
                </a:solidFill>
                <a:latin typeface="Times" panose="02020603050405020304" pitchFamily="18" charset="0"/>
                <a:cs typeface="Times" panose="02020603050405020304" pitchFamily="18" charset="0"/>
              </a:rPr>
              <a:t> to </a:t>
            </a:r>
            <a:r>
              <a:rPr lang="en-US" sz="1400" b="1" dirty="0" smtClean="0">
                <a:solidFill>
                  <a:srgbClr val="333333"/>
                </a:solidFill>
                <a:latin typeface="Times" panose="02020603050405020304" pitchFamily="18" charset="0"/>
                <a:cs typeface="Times" panose="02020603050405020304" pitchFamily="18" charset="0"/>
              </a:rPr>
              <a:t>2014</a:t>
            </a:r>
          </a:p>
          <a:p>
            <a:pPr algn="l">
              <a:spcBef>
                <a:spcPct val="0"/>
              </a:spcBef>
            </a:pPr>
            <a:endParaRPr lang="en-US" sz="1400" dirty="0">
              <a:solidFill>
                <a:srgbClr val="333333"/>
              </a:solidFill>
              <a:latin typeface="Times" panose="02020603050405020304" pitchFamily="18" charset="0"/>
              <a:cs typeface="Times" panose="02020603050405020304" pitchFamily="18" charset="0"/>
            </a:endParaRPr>
          </a:p>
          <a:p>
            <a:pPr marL="285750" indent="-285750" algn="l">
              <a:spcBef>
                <a:spcPct val="0"/>
              </a:spcBef>
              <a:buFontTx/>
              <a:buChar char="•"/>
            </a:pPr>
            <a:r>
              <a:rPr lang="en-US" sz="1400" b="1" dirty="0">
                <a:solidFill>
                  <a:srgbClr val="333333"/>
                </a:solidFill>
                <a:latin typeface="Times" panose="02020603050405020304" pitchFamily="18" charset="0"/>
                <a:cs typeface="Times" panose="02020603050405020304" pitchFamily="18" charset="0"/>
              </a:rPr>
              <a:t>82%</a:t>
            </a:r>
            <a:r>
              <a:rPr lang="en-US" sz="1400" dirty="0">
                <a:solidFill>
                  <a:srgbClr val="333333"/>
                </a:solidFill>
                <a:latin typeface="Times" panose="02020603050405020304" pitchFamily="18" charset="0"/>
                <a:cs typeface="Times" panose="02020603050405020304" pitchFamily="18" charset="0"/>
              </a:rPr>
              <a:t> of Springer journals were cited more </a:t>
            </a:r>
            <a:r>
              <a:rPr lang="en-US" sz="1400" dirty="0" smtClean="0">
                <a:solidFill>
                  <a:srgbClr val="333333"/>
                </a:solidFill>
                <a:latin typeface="Times" panose="02020603050405020304" pitchFamily="18" charset="0"/>
                <a:cs typeface="Times" panose="02020603050405020304" pitchFamily="18" charset="0"/>
              </a:rPr>
              <a:t>frequently</a:t>
            </a:r>
          </a:p>
          <a:p>
            <a:pPr marL="285750" indent="-285750" algn="l">
              <a:spcBef>
                <a:spcPct val="0"/>
              </a:spcBef>
              <a:buFontTx/>
              <a:buChar char="•"/>
            </a:pPr>
            <a:endParaRPr lang="en-US" sz="1400" dirty="0">
              <a:solidFill>
                <a:srgbClr val="333333"/>
              </a:solidFill>
              <a:latin typeface="Times" panose="02020603050405020304" pitchFamily="18" charset="0"/>
              <a:cs typeface="Times" panose="02020603050405020304" pitchFamily="18" charset="0"/>
            </a:endParaRPr>
          </a:p>
          <a:p>
            <a:pPr marL="285750" indent="-285750" algn="l">
              <a:spcBef>
                <a:spcPct val="0"/>
              </a:spcBef>
              <a:buFontTx/>
              <a:buChar char="•"/>
            </a:pPr>
            <a:r>
              <a:rPr lang="en-US" sz="1400" dirty="0">
                <a:solidFill>
                  <a:srgbClr val="333333"/>
                </a:solidFill>
                <a:latin typeface="Times" panose="02020603050405020304" pitchFamily="18" charset="0"/>
                <a:cs typeface="Times" panose="02020603050405020304" pitchFamily="18" charset="0"/>
              </a:rPr>
              <a:t>In 2014, </a:t>
            </a:r>
            <a:r>
              <a:rPr lang="en-US" sz="1400" b="1" dirty="0">
                <a:solidFill>
                  <a:srgbClr val="333333"/>
                </a:solidFill>
                <a:latin typeface="Times" panose="02020603050405020304" pitchFamily="18" charset="0"/>
                <a:cs typeface="Times" panose="02020603050405020304" pitchFamily="18" charset="0"/>
              </a:rPr>
              <a:t>13</a:t>
            </a:r>
            <a:r>
              <a:rPr lang="en-US" sz="1400" dirty="0">
                <a:solidFill>
                  <a:srgbClr val="333333"/>
                </a:solidFill>
                <a:latin typeface="Times" panose="02020603050405020304" pitchFamily="18" charset="0"/>
                <a:cs typeface="Times" panose="02020603050405020304" pitchFamily="18" charset="0"/>
              </a:rPr>
              <a:t> open access journals have received their first Impact Factor. We are proud to say that now </a:t>
            </a:r>
            <a:r>
              <a:rPr lang="en-US" sz="1400" b="1" dirty="0">
                <a:solidFill>
                  <a:srgbClr val="333333"/>
                </a:solidFill>
                <a:latin typeface="Times" panose="02020603050405020304" pitchFamily="18" charset="0"/>
                <a:cs typeface="Times" panose="02020603050405020304" pitchFamily="18" charset="0"/>
              </a:rPr>
              <a:t>202</a:t>
            </a:r>
            <a:r>
              <a:rPr lang="en-US" sz="1400" dirty="0">
                <a:solidFill>
                  <a:srgbClr val="333333"/>
                </a:solidFill>
                <a:latin typeface="Times" panose="02020603050405020304" pitchFamily="18" charset="0"/>
                <a:cs typeface="Times" panose="02020603050405020304" pitchFamily="18" charset="0"/>
              </a:rPr>
              <a:t> of our </a:t>
            </a:r>
            <a:r>
              <a:rPr lang="en-US" sz="1400" b="1" dirty="0">
                <a:solidFill>
                  <a:srgbClr val="333333"/>
                </a:solidFill>
                <a:latin typeface="Times" panose="02020603050405020304" pitchFamily="18" charset="0"/>
                <a:cs typeface="Times" panose="02020603050405020304" pitchFamily="18" charset="0"/>
              </a:rPr>
              <a:t>566</a:t>
            </a:r>
            <a:r>
              <a:rPr lang="en-US" sz="1400" dirty="0">
                <a:solidFill>
                  <a:srgbClr val="333333"/>
                </a:solidFill>
                <a:latin typeface="Times" panose="02020603050405020304" pitchFamily="18" charset="0"/>
                <a:cs typeface="Times" panose="02020603050405020304" pitchFamily="18" charset="0"/>
              </a:rPr>
              <a:t> open access journals are listed by ISI and have an Impact Factor!</a:t>
            </a:r>
          </a:p>
        </p:txBody>
      </p:sp>
    </p:spTree>
    <p:extLst>
      <p:ext uri="{BB962C8B-B14F-4D97-AF65-F5344CB8AC3E}">
        <p14:creationId xmlns:p14="http://schemas.microsoft.com/office/powerpoint/2010/main" val="1571595964"/>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7692" y="116632"/>
            <a:ext cx="6696744" cy="364232"/>
          </a:xfrm>
          <a:prstGeom prst="rect">
            <a:avLst/>
          </a:prstGeom>
          <a:solidFill>
            <a:schemeClr val="bg2"/>
          </a:solidFill>
        </p:spPr>
        <p:txBody>
          <a:bodyPr wrap="square" lIns="0" tIns="0" rIns="0" bIns="0" rtlCol="0">
            <a:noAutofit/>
          </a:bodyPr>
          <a:lstStyle/>
          <a:p>
            <a:pPr lvl="0" algn="l" eaLnBrk="1" hangingPunct="1">
              <a:spcBef>
                <a:spcPct val="0"/>
              </a:spcBef>
            </a:pPr>
            <a:r>
              <a:rPr lang="en-US" altLang="ru-RU" sz="1800" dirty="0" smtClean="0">
                <a:solidFill>
                  <a:srgbClr val="333333"/>
                </a:solidFill>
                <a:latin typeface="Georgia" pitchFamily="18" charset="0"/>
                <a:cs typeface="Arial" pitchFamily="34" charset="0"/>
              </a:rPr>
              <a:t>Preparation</a:t>
            </a:r>
            <a:endParaRPr lang="ru-RU" altLang="ru-RU" sz="1800" dirty="0">
              <a:solidFill>
                <a:srgbClr val="333333"/>
              </a:solidFill>
              <a:latin typeface="Georgia" pitchFamily="18" charset="0"/>
              <a:cs typeface="Arial" pitchFamily="34" charset="0"/>
            </a:endParaRPr>
          </a:p>
        </p:txBody>
      </p:sp>
      <p:sp>
        <p:nvSpPr>
          <p:cNvPr id="5" name="Прямоугольник 4"/>
          <p:cNvSpPr/>
          <p:nvPr/>
        </p:nvSpPr>
        <p:spPr>
          <a:xfrm>
            <a:off x="179512" y="908720"/>
            <a:ext cx="8496944" cy="4785926"/>
          </a:xfrm>
          <a:prstGeom prst="rect">
            <a:avLst/>
          </a:prstGeom>
        </p:spPr>
        <p:txBody>
          <a:bodyPr wrap="square">
            <a:spAutoFit/>
          </a:bodyPr>
          <a:lstStyle/>
          <a:p>
            <a:pPr algn="just"/>
            <a:r>
              <a:rPr lang="en-US" b="1" dirty="0">
                <a:solidFill>
                  <a:srgbClr val="333333"/>
                </a:solidFill>
                <a:latin typeface="Georgia" pitchFamily="18" charset="0"/>
                <a:cs typeface="Arial" pitchFamily="34" charset="0"/>
              </a:rPr>
              <a:t>Find the right journal for your </a:t>
            </a:r>
            <a:r>
              <a:rPr lang="en-US" b="1" dirty="0" smtClean="0">
                <a:solidFill>
                  <a:srgbClr val="333333"/>
                </a:solidFill>
                <a:latin typeface="Georgia" pitchFamily="18" charset="0"/>
                <a:cs typeface="Arial" pitchFamily="34" charset="0"/>
              </a:rPr>
              <a:t>manuscript</a:t>
            </a:r>
          </a:p>
          <a:p>
            <a:pPr algn="just"/>
            <a:endParaRPr lang="en-US" sz="600" b="1" dirty="0">
              <a:solidFill>
                <a:srgbClr val="333333"/>
              </a:solidFill>
              <a:latin typeface="Georgia" pitchFamily="18" charset="0"/>
              <a:cs typeface="Arial" pitchFamily="34" charset="0"/>
            </a:endParaRPr>
          </a:p>
          <a:p>
            <a:pPr marL="285750" indent="-285750" algn="l">
              <a:spcBef>
                <a:spcPct val="0"/>
              </a:spcBef>
              <a:buFontTx/>
              <a:buChar char="•"/>
            </a:pPr>
            <a:r>
              <a:rPr lang="en-US" sz="1400" dirty="0">
                <a:solidFill>
                  <a:srgbClr val="333333"/>
                </a:solidFill>
                <a:latin typeface="Times" panose="02020603050405020304" pitchFamily="18" charset="0"/>
                <a:cs typeface="Times" panose="02020603050405020304" pitchFamily="18" charset="0"/>
              </a:rPr>
              <a:t>Detailed instructions for authors, information about the aims and scope and the types of papers that are published in a specific journal can be found on that journal’s homepage</a:t>
            </a:r>
          </a:p>
          <a:p>
            <a:pPr marL="285750" indent="-285750" algn="l">
              <a:spcBef>
                <a:spcPct val="0"/>
              </a:spcBef>
              <a:buFontTx/>
              <a:buChar char="•"/>
            </a:pPr>
            <a:endParaRPr lang="en-US" sz="1400" dirty="0">
              <a:solidFill>
                <a:srgbClr val="333333"/>
              </a:solidFill>
              <a:latin typeface="Times" panose="02020603050405020304" pitchFamily="18" charset="0"/>
              <a:cs typeface="Times" panose="02020603050405020304" pitchFamily="18" charset="0"/>
            </a:endParaRPr>
          </a:p>
          <a:p>
            <a:pPr algn="just"/>
            <a:r>
              <a:rPr lang="en-US" b="1" dirty="0" smtClean="0">
                <a:solidFill>
                  <a:srgbClr val="333333"/>
                </a:solidFill>
                <a:latin typeface="Georgia" pitchFamily="18" charset="0"/>
                <a:cs typeface="Arial" pitchFamily="34" charset="0"/>
              </a:rPr>
              <a:t>Springer </a:t>
            </a:r>
            <a:r>
              <a:rPr lang="en-US" b="1" dirty="0">
                <a:solidFill>
                  <a:srgbClr val="333333"/>
                </a:solidFill>
                <a:latin typeface="Georgia" pitchFamily="18" charset="0"/>
                <a:cs typeface="Arial" pitchFamily="34" charset="0"/>
              </a:rPr>
              <a:t>journal selector</a:t>
            </a:r>
          </a:p>
          <a:p>
            <a:pPr algn="just"/>
            <a:r>
              <a:rPr lang="en-US" sz="1400" b="1" dirty="0">
                <a:solidFill>
                  <a:srgbClr val="333333"/>
                </a:solidFill>
                <a:latin typeface="Georgia" pitchFamily="18" charset="0"/>
                <a:cs typeface="Arial" pitchFamily="34" charset="0"/>
              </a:rPr>
              <a:t>How It </a:t>
            </a:r>
            <a:r>
              <a:rPr lang="en-US" sz="1400" b="1" dirty="0" smtClean="0">
                <a:solidFill>
                  <a:srgbClr val="333333"/>
                </a:solidFill>
                <a:latin typeface="Georgia" pitchFamily="18" charset="0"/>
                <a:cs typeface="Arial" pitchFamily="34" charset="0"/>
              </a:rPr>
              <a:t>Works</a:t>
            </a:r>
          </a:p>
          <a:p>
            <a:pPr algn="just"/>
            <a:endParaRPr lang="en-US" sz="600" b="1" dirty="0">
              <a:solidFill>
                <a:srgbClr val="333333"/>
              </a:solidFill>
              <a:latin typeface="Georgia" pitchFamily="18" charset="0"/>
              <a:cs typeface="Arial" pitchFamily="34" charset="0"/>
            </a:endParaRPr>
          </a:p>
          <a:p>
            <a:pPr marL="285750" indent="-285750" algn="l">
              <a:spcBef>
                <a:spcPct val="0"/>
              </a:spcBef>
              <a:buFontTx/>
              <a:buChar char="•"/>
            </a:pPr>
            <a:r>
              <a:rPr lang="en-US" sz="1400" dirty="0">
                <a:solidFill>
                  <a:srgbClr val="333333"/>
                </a:solidFill>
                <a:latin typeface="Times" panose="02020603050405020304" pitchFamily="18" charset="0"/>
                <a:cs typeface="Times" panose="02020603050405020304" pitchFamily="18" charset="0"/>
              </a:rPr>
              <a:t>Select the journal that suits your research best from over 2,600 Springer publications</a:t>
            </a:r>
          </a:p>
          <a:p>
            <a:pPr marL="285750" indent="-285750" algn="l">
              <a:spcBef>
                <a:spcPct val="0"/>
              </a:spcBef>
              <a:buFontTx/>
              <a:buChar char="•"/>
            </a:pPr>
            <a:r>
              <a:rPr lang="en-US" sz="1400" dirty="0">
                <a:solidFill>
                  <a:srgbClr val="333333"/>
                </a:solidFill>
                <a:latin typeface="Times" panose="02020603050405020304" pitchFamily="18" charset="0"/>
                <a:cs typeface="Times" panose="02020603050405020304" pitchFamily="18" charset="0"/>
              </a:rPr>
              <a:t>The Springer Journal Selector uses semantic technology to help you quickly choose the Springer journal that is right for your paper</a:t>
            </a:r>
          </a:p>
          <a:p>
            <a:pPr marL="285750" indent="-285750" algn="l">
              <a:spcBef>
                <a:spcPct val="0"/>
              </a:spcBef>
              <a:buFontTx/>
              <a:buChar char="•"/>
            </a:pPr>
            <a:r>
              <a:rPr lang="en-US" sz="1400" dirty="0">
                <a:solidFill>
                  <a:srgbClr val="333333"/>
                </a:solidFill>
                <a:latin typeface="Times" panose="02020603050405020304" pitchFamily="18" charset="0"/>
                <a:cs typeface="Times" panose="02020603050405020304" pitchFamily="18" charset="0"/>
              </a:rPr>
              <a:t>Enter your abstract, description of your research, or a sample text and the Springer Journal Selector provides a list of relevant journals. You can refine the results based on requirements for Impact Factor or publishing model, including an option to match to journals that are fully open access or have open access options</a:t>
            </a:r>
          </a:p>
          <a:p>
            <a:pPr algn="l">
              <a:spcBef>
                <a:spcPct val="0"/>
              </a:spcBef>
            </a:pPr>
            <a:endParaRPr lang="en-US" sz="1400" dirty="0" smtClean="0">
              <a:solidFill>
                <a:srgbClr val="333333"/>
              </a:solidFill>
              <a:latin typeface="Times" panose="02020603050405020304" pitchFamily="18" charset="0"/>
              <a:cs typeface="Times" panose="02020603050405020304" pitchFamily="18" charset="0"/>
            </a:endParaRPr>
          </a:p>
          <a:p>
            <a:pPr algn="l">
              <a:spcBef>
                <a:spcPct val="0"/>
              </a:spcBef>
            </a:pPr>
            <a:r>
              <a:rPr lang="en-US" b="1" dirty="0">
                <a:solidFill>
                  <a:srgbClr val="333333"/>
                </a:solidFill>
                <a:latin typeface="Georgia" pitchFamily="18" charset="0"/>
                <a:cs typeface="Arial" pitchFamily="34" charset="0"/>
              </a:rPr>
              <a:t>Manuscript preparation</a:t>
            </a:r>
          </a:p>
          <a:p>
            <a:pPr marL="285750" indent="-285750" algn="just">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Guidelines with regard to content, style and submission procedure are journal specific and can be found on the individual journal’s </a:t>
            </a:r>
            <a:r>
              <a:rPr lang="en-US" sz="1400" dirty="0" smtClean="0">
                <a:solidFill>
                  <a:srgbClr val="333333"/>
                </a:solidFill>
                <a:latin typeface="Times" panose="02020603050405020304" pitchFamily="18" charset="0"/>
                <a:cs typeface="Times" panose="02020603050405020304" pitchFamily="18" charset="0"/>
              </a:rPr>
              <a:t>homepage</a:t>
            </a:r>
            <a:endParaRPr lang="en-US" sz="1400" dirty="0">
              <a:solidFill>
                <a:srgbClr val="333333"/>
              </a:solidFill>
              <a:latin typeface="Times" panose="02020603050405020304" pitchFamily="18" charset="0"/>
              <a:cs typeface="Times" panose="02020603050405020304" pitchFamily="18" charset="0"/>
            </a:endParaRPr>
          </a:p>
          <a:p>
            <a:pPr marL="285750" indent="-285750" algn="just">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Select a journal and then please follow the </a:t>
            </a:r>
            <a:r>
              <a:rPr lang="en-US" sz="1400" b="1" dirty="0">
                <a:solidFill>
                  <a:srgbClr val="333333"/>
                </a:solidFill>
                <a:latin typeface="Times" panose="02020603050405020304" pitchFamily="18" charset="0"/>
                <a:cs typeface="Times" panose="02020603050405020304" pitchFamily="18" charset="0"/>
              </a:rPr>
              <a:t>"Instructions For Authors"</a:t>
            </a:r>
            <a:r>
              <a:rPr lang="en-US" sz="1400" dirty="0">
                <a:solidFill>
                  <a:srgbClr val="333333"/>
                </a:solidFill>
                <a:latin typeface="Times" panose="02020603050405020304" pitchFamily="18" charset="0"/>
                <a:cs typeface="Times" panose="02020603050405020304" pitchFamily="18" charset="0"/>
              </a:rPr>
              <a:t> given at the journal's homepage</a:t>
            </a:r>
          </a:p>
          <a:p>
            <a:pPr marL="285750" indent="-285750" algn="just">
              <a:spcBef>
                <a:spcPct val="0"/>
              </a:spcBef>
              <a:buFont typeface="Arial" panose="020B0604020202020204" pitchFamily="34" charset="0"/>
              <a:buChar char="•"/>
            </a:pPr>
            <a:endParaRPr lang="en-US" sz="1400" dirty="0">
              <a:solidFill>
                <a:srgbClr val="333333"/>
              </a:solidFill>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3044754703"/>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7692" y="116632"/>
            <a:ext cx="6696744" cy="364232"/>
          </a:xfrm>
          <a:prstGeom prst="rect">
            <a:avLst/>
          </a:prstGeom>
          <a:solidFill>
            <a:schemeClr val="bg2"/>
          </a:solidFill>
        </p:spPr>
        <p:txBody>
          <a:bodyPr wrap="square" lIns="0" tIns="0" rIns="0" bIns="0" rtlCol="0">
            <a:noAutofit/>
          </a:bodyPr>
          <a:lstStyle/>
          <a:p>
            <a:pPr lvl="0" algn="l" eaLnBrk="1" hangingPunct="1">
              <a:spcBef>
                <a:spcPct val="0"/>
              </a:spcBef>
            </a:pPr>
            <a:r>
              <a:rPr lang="en-US" altLang="ru-RU" sz="1800" dirty="0" smtClean="0">
                <a:solidFill>
                  <a:srgbClr val="333333"/>
                </a:solidFill>
                <a:latin typeface="Georgia" pitchFamily="18" charset="0"/>
                <a:cs typeface="Arial" pitchFamily="34" charset="0"/>
              </a:rPr>
              <a:t>Abstracting &amp; Indexing</a:t>
            </a:r>
            <a:endParaRPr lang="ru-RU" altLang="ru-RU" sz="1800" dirty="0">
              <a:solidFill>
                <a:srgbClr val="333333"/>
              </a:solidFill>
              <a:latin typeface="Georgia" pitchFamily="18" charset="0"/>
              <a:cs typeface="Arial" pitchFamily="34" charset="0"/>
            </a:endParaRPr>
          </a:p>
        </p:txBody>
      </p:sp>
      <p:sp>
        <p:nvSpPr>
          <p:cNvPr id="6" name="Прямоугольник 5"/>
          <p:cNvSpPr/>
          <p:nvPr/>
        </p:nvSpPr>
        <p:spPr>
          <a:xfrm>
            <a:off x="179512" y="1052736"/>
            <a:ext cx="8482780" cy="2893100"/>
          </a:xfrm>
          <a:prstGeom prst="rect">
            <a:avLst/>
          </a:prstGeom>
        </p:spPr>
        <p:txBody>
          <a:bodyPr wrap="square">
            <a:spAutoFit/>
          </a:bodyPr>
          <a:lstStyle/>
          <a:p>
            <a:pPr marL="285750" indent="-285750" algn="l">
              <a:spcBef>
                <a:spcPct val="0"/>
              </a:spcBef>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There are several interdisciplinary A&amp;I services, such as those from Thomson Reuters or SCOPUS and a large number of discipline specific indexing </a:t>
            </a:r>
            <a:r>
              <a:rPr lang="en-US" sz="1400" dirty="0" smtClean="0">
                <a:solidFill>
                  <a:srgbClr val="333333"/>
                </a:solidFill>
                <a:latin typeface="Times" panose="02020603050405020304" pitchFamily="18" charset="0"/>
                <a:cs typeface="Times" panose="02020603050405020304" pitchFamily="18" charset="0"/>
              </a:rPr>
              <a:t>services</a:t>
            </a:r>
          </a:p>
          <a:p>
            <a:pPr marL="285750" indent="-285750" algn="l">
              <a:spcBef>
                <a:spcPct val="0"/>
              </a:spcBef>
              <a:buFont typeface="Arial" panose="020B0604020202020204" pitchFamily="34" charset="0"/>
              <a:buChar char="•"/>
            </a:pPr>
            <a:endParaRPr lang="en-US" sz="1400" dirty="0">
              <a:solidFill>
                <a:srgbClr val="333333"/>
              </a:solidFill>
              <a:latin typeface="Times" panose="02020603050405020304" pitchFamily="18" charset="0"/>
              <a:cs typeface="Times" panose="02020603050405020304" pitchFamily="18" charset="0"/>
            </a:endParaRPr>
          </a:p>
          <a:p>
            <a:pPr marL="285750" indent="-285750" algn="l">
              <a:spcBef>
                <a:spcPct val="0"/>
              </a:spcBef>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Springer works with just about every A&amp;I service, over 400 in total, through a dedicated A&amp;I Department and in close cooperation with our publishing </a:t>
            </a:r>
            <a:r>
              <a:rPr lang="en-US" sz="1400" dirty="0" smtClean="0">
                <a:solidFill>
                  <a:srgbClr val="333333"/>
                </a:solidFill>
                <a:latin typeface="Times" panose="02020603050405020304" pitchFamily="18" charset="0"/>
                <a:cs typeface="Times" panose="02020603050405020304" pitchFamily="18" charset="0"/>
              </a:rPr>
              <a:t>editors</a:t>
            </a:r>
            <a:r>
              <a:rPr lang="en-US" sz="1400" dirty="0">
                <a:solidFill>
                  <a:srgbClr val="333333"/>
                </a:solidFill>
                <a:latin typeface="Times" panose="02020603050405020304" pitchFamily="18" charset="0"/>
                <a:cs typeface="Times" panose="02020603050405020304" pitchFamily="18" charset="0"/>
              </a:rPr>
              <a:t/>
            </a:r>
            <a:br>
              <a:rPr lang="en-US" sz="1400" dirty="0">
                <a:solidFill>
                  <a:srgbClr val="333333"/>
                </a:solidFill>
                <a:latin typeface="Times" panose="02020603050405020304" pitchFamily="18" charset="0"/>
                <a:cs typeface="Times" panose="02020603050405020304" pitchFamily="18" charset="0"/>
              </a:rPr>
            </a:br>
            <a:endParaRPr lang="en-US" sz="1400" dirty="0">
              <a:solidFill>
                <a:srgbClr val="333333"/>
              </a:solidFill>
              <a:latin typeface="Times" panose="02020603050405020304" pitchFamily="18" charset="0"/>
              <a:cs typeface="Times" panose="02020603050405020304" pitchFamily="18" charset="0"/>
            </a:endParaRPr>
          </a:p>
          <a:p>
            <a:pPr marL="285750" indent="-285750" algn="l">
              <a:spcBef>
                <a:spcPct val="0"/>
              </a:spcBef>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We inform A&amp;I services about new journals, publisher changes or journal title </a:t>
            </a:r>
            <a:r>
              <a:rPr lang="en-US" sz="1400" dirty="0" smtClean="0">
                <a:solidFill>
                  <a:srgbClr val="333333"/>
                </a:solidFill>
                <a:latin typeface="Times" panose="02020603050405020304" pitchFamily="18" charset="0"/>
                <a:cs typeface="Times" panose="02020603050405020304" pitchFamily="18" charset="0"/>
              </a:rPr>
              <a:t>changes</a:t>
            </a:r>
          </a:p>
          <a:p>
            <a:pPr marL="285750" indent="-285750" algn="l">
              <a:spcBef>
                <a:spcPct val="0"/>
              </a:spcBef>
              <a:buFont typeface="Arial" panose="020B0604020202020204" pitchFamily="34" charset="0"/>
              <a:buChar char="•"/>
            </a:pPr>
            <a:endParaRPr lang="en-US" sz="1400" dirty="0">
              <a:solidFill>
                <a:srgbClr val="333333"/>
              </a:solidFill>
              <a:latin typeface="Times" panose="02020603050405020304" pitchFamily="18" charset="0"/>
              <a:cs typeface="Times" panose="02020603050405020304" pitchFamily="18" charset="0"/>
            </a:endParaRPr>
          </a:p>
          <a:p>
            <a:pPr marL="285750" indent="-285750" algn="l">
              <a:spcBef>
                <a:spcPct val="0"/>
              </a:spcBef>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We support A&amp;I services by providing electronic metadata for faster and more accurate indexing. Metadata include the article information (journal, volume, page, titles, authors, abstracts) as well as reference </a:t>
            </a:r>
            <a:r>
              <a:rPr lang="en-US" sz="1400" dirty="0" smtClean="0">
                <a:solidFill>
                  <a:srgbClr val="333333"/>
                </a:solidFill>
                <a:latin typeface="Times" panose="02020603050405020304" pitchFamily="18" charset="0"/>
                <a:cs typeface="Times" panose="02020603050405020304" pitchFamily="18" charset="0"/>
              </a:rPr>
              <a:t>lists</a:t>
            </a:r>
          </a:p>
          <a:p>
            <a:pPr marL="285750" indent="-285750" algn="l">
              <a:spcBef>
                <a:spcPct val="0"/>
              </a:spcBef>
              <a:buFont typeface="Arial" panose="020B0604020202020204" pitchFamily="34" charset="0"/>
              <a:buChar char="•"/>
            </a:pPr>
            <a:endParaRPr lang="en-US" sz="1400" dirty="0">
              <a:solidFill>
                <a:srgbClr val="333333"/>
              </a:solidFill>
              <a:latin typeface="Times" panose="02020603050405020304" pitchFamily="18" charset="0"/>
              <a:cs typeface="Times" panose="02020603050405020304" pitchFamily="18" charset="0"/>
            </a:endParaRPr>
          </a:p>
          <a:p>
            <a:pPr marL="285750" indent="-285750" algn="l">
              <a:spcBef>
                <a:spcPct val="0"/>
              </a:spcBef>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If you are an author and wish to know in which A&amp;I services a journal is included, simply browse the journal’s homepage at springer.com to discover a complete list</a:t>
            </a:r>
          </a:p>
        </p:txBody>
      </p:sp>
    </p:spTree>
    <p:extLst>
      <p:ext uri="{BB962C8B-B14F-4D97-AF65-F5344CB8AC3E}">
        <p14:creationId xmlns:p14="http://schemas.microsoft.com/office/powerpoint/2010/main" val="750705337"/>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TextBox 2"/>
          <p:cNvSpPr txBox="1"/>
          <p:nvPr/>
        </p:nvSpPr>
        <p:spPr>
          <a:xfrm>
            <a:off x="337692" y="116632"/>
            <a:ext cx="6696744" cy="364232"/>
          </a:xfrm>
          <a:prstGeom prst="rect">
            <a:avLst/>
          </a:prstGeom>
          <a:solidFill>
            <a:schemeClr val="bg2"/>
          </a:solidFill>
        </p:spPr>
        <p:txBody>
          <a:bodyPr wrap="square" lIns="0" tIns="0" rIns="0" bIns="0" rtlCol="0">
            <a:noAutofit/>
          </a:bodyPr>
          <a:lstStyle/>
          <a:p>
            <a:pPr lvl="0" algn="l" eaLnBrk="1" hangingPunct="1">
              <a:spcBef>
                <a:spcPct val="0"/>
              </a:spcBef>
            </a:pPr>
            <a:r>
              <a:rPr lang="en-US" altLang="ru-RU" sz="1800" dirty="0" smtClean="0">
                <a:solidFill>
                  <a:srgbClr val="333333"/>
                </a:solidFill>
                <a:latin typeface="Georgia" pitchFamily="18" charset="0"/>
                <a:cs typeface="Arial" pitchFamily="34" charset="0"/>
              </a:rPr>
              <a:t>Citation Alert</a:t>
            </a:r>
            <a:endParaRPr lang="ru-RU" altLang="ru-RU" sz="1800" dirty="0">
              <a:solidFill>
                <a:srgbClr val="333333"/>
              </a:solidFill>
              <a:latin typeface="Georgia" pitchFamily="18" charset="0"/>
              <a:cs typeface="Arial" pitchFamily="34" charset="0"/>
            </a:endParaRPr>
          </a:p>
        </p:txBody>
      </p:sp>
      <p:sp>
        <p:nvSpPr>
          <p:cNvPr id="4" name="Прямоугольник 3"/>
          <p:cNvSpPr/>
          <p:nvPr/>
        </p:nvSpPr>
        <p:spPr>
          <a:xfrm>
            <a:off x="159718" y="836712"/>
            <a:ext cx="8640960" cy="4647426"/>
          </a:xfrm>
          <a:prstGeom prst="rect">
            <a:avLst/>
          </a:prstGeom>
        </p:spPr>
        <p:txBody>
          <a:bodyPr wrap="square">
            <a:spAutoFit/>
          </a:bodyPr>
          <a:lstStyle/>
          <a:p>
            <a:pPr algn="just"/>
            <a:r>
              <a:rPr lang="en-US" b="1" dirty="0">
                <a:solidFill>
                  <a:srgbClr val="333333"/>
                </a:solidFill>
                <a:latin typeface="Georgia" pitchFamily="18" charset="0"/>
                <a:cs typeface="Arial" pitchFamily="34" charset="0"/>
              </a:rPr>
              <a:t>Never miss getting cited</a:t>
            </a:r>
            <a:r>
              <a:rPr lang="en-US" b="1" dirty="0" smtClean="0">
                <a:solidFill>
                  <a:srgbClr val="333333"/>
                </a:solidFill>
                <a:latin typeface="Georgia" pitchFamily="18" charset="0"/>
                <a:cs typeface="Arial" pitchFamily="34" charset="0"/>
              </a:rPr>
              <a:t>!</a:t>
            </a:r>
          </a:p>
          <a:p>
            <a:pPr algn="just"/>
            <a:endParaRPr lang="en-US" sz="600" b="1" dirty="0">
              <a:solidFill>
                <a:srgbClr val="333333"/>
              </a:solidFill>
              <a:latin typeface="Georgia" pitchFamily="18" charset="0"/>
              <a:cs typeface="Arial" pitchFamily="34" charset="0"/>
            </a:endParaRPr>
          </a:p>
          <a:p>
            <a:pPr marL="285750" indent="-285750" algn="l">
              <a:spcBef>
                <a:spcPct val="0"/>
              </a:spcBef>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Thanks to the information we receive from CrossRef.org, an article’s corresponding author will be alerted as soon as his/her paper is cited by another </a:t>
            </a:r>
            <a:r>
              <a:rPr lang="en-US" sz="1400" dirty="0" smtClean="0">
                <a:solidFill>
                  <a:srgbClr val="333333"/>
                </a:solidFill>
                <a:latin typeface="Times" panose="02020603050405020304" pitchFamily="18" charset="0"/>
                <a:cs typeface="Times" panose="02020603050405020304" pitchFamily="18" charset="0"/>
              </a:rPr>
              <a:t>article</a:t>
            </a:r>
            <a:endParaRPr lang="en-US" sz="1400" dirty="0">
              <a:solidFill>
                <a:srgbClr val="333333"/>
              </a:solidFill>
              <a:latin typeface="Times" panose="02020603050405020304" pitchFamily="18" charset="0"/>
              <a:cs typeface="Times" panose="02020603050405020304" pitchFamily="18" charset="0"/>
            </a:endParaRPr>
          </a:p>
          <a:p>
            <a:pPr algn="just"/>
            <a:endParaRPr lang="en-US" b="1" dirty="0" smtClean="0">
              <a:solidFill>
                <a:srgbClr val="333333"/>
              </a:solidFill>
              <a:latin typeface="Georgia" pitchFamily="18" charset="0"/>
              <a:cs typeface="Arial" pitchFamily="34" charset="0"/>
            </a:endParaRPr>
          </a:p>
          <a:p>
            <a:pPr algn="just"/>
            <a:r>
              <a:rPr lang="en-US" b="1" dirty="0" smtClean="0">
                <a:solidFill>
                  <a:srgbClr val="333333"/>
                </a:solidFill>
                <a:latin typeface="Georgia" pitchFamily="18" charset="0"/>
                <a:cs typeface="Arial" pitchFamily="34" charset="0"/>
              </a:rPr>
              <a:t>Your </a:t>
            </a:r>
            <a:r>
              <a:rPr lang="en-US" b="1" dirty="0">
                <a:solidFill>
                  <a:srgbClr val="333333"/>
                </a:solidFill>
                <a:latin typeface="Georgia" pitchFamily="18" charset="0"/>
                <a:cs typeface="Arial" pitchFamily="34" charset="0"/>
              </a:rPr>
              <a:t>article makes an impact - now we’ll tell you about it!</a:t>
            </a:r>
          </a:p>
          <a:p>
            <a:pPr marL="285750" indent="-285750" algn="just">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citations.springer.com – Tracking citations for journals and books</a:t>
            </a:r>
          </a:p>
          <a:p>
            <a:pPr algn="just"/>
            <a:endParaRPr lang="en-US" b="1" dirty="0">
              <a:solidFill>
                <a:srgbClr val="333333"/>
              </a:solidFill>
              <a:latin typeface="Georgia" pitchFamily="18" charset="0"/>
              <a:cs typeface="Arial" pitchFamily="34" charset="0"/>
            </a:endParaRPr>
          </a:p>
          <a:p>
            <a:pPr algn="just"/>
            <a:r>
              <a:rPr lang="en-US" b="1" dirty="0" smtClean="0">
                <a:solidFill>
                  <a:srgbClr val="333333"/>
                </a:solidFill>
                <a:latin typeface="Georgia" pitchFamily="18" charset="0"/>
                <a:cs typeface="Arial" pitchFamily="34" charset="0"/>
              </a:rPr>
              <a:t>A </a:t>
            </a:r>
            <a:r>
              <a:rPr lang="en-US" b="1" dirty="0">
                <a:solidFill>
                  <a:srgbClr val="333333"/>
                </a:solidFill>
                <a:latin typeface="Georgia" pitchFamily="18" charset="0"/>
                <a:cs typeface="Arial" pitchFamily="34" charset="0"/>
              </a:rPr>
              <a:t>few more facts about the Citation Alert service:</a:t>
            </a:r>
          </a:p>
          <a:p>
            <a:pPr marL="285750" indent="-285750" algn="just">
              <a:buFont typeface="Arial" panose="020B0604020202020204" pitchFamily="34" charset="0"/>
              <a:buChar char="•"/>
            </a:pPr>
            <a:r>
              <a:rPr lang="en-US" sz="1400" dirty="0" err="1">
                <a:solidFill>
                  <a:srgbClr val="333333"/>
                </a:solidFill>
                <a:latin typeface="Times" panose="02020603050405020304" pitchFamily="18" charset="0"/>
                <a:cs typeface="Times" panose="02020603050405020304" pitchFamily="18" charset="0"/>
              </a:rPr>
              <a:t>CrossRef</a:t>
            </a:r>
            <a:r>
              <a:rPr lang="en-US" sz="1400" dirty="0">
                <a:solidFill>
                  <a:srgbClr val="333333"/>
                </a:solidFill>
                <a:latin typeface="Times" panose="02020603050405020304" pitchFamily="18" charset="0"/>
                <a:cs typeface="Times" panose="02020603050405020304" pitchFamily="18" charset="0"/>
              </a:rPr>
              <a:t> is the only source of information used</a:t>
            </a:r>
          </a:p>
          <a:p>
            <a:pPr marL="285750" indent="-285750" algn="just">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Corresponding authors will be alerted promptly whenever their article is cited.</a:t>
            </a:r>
            <a:br>
              <a:rPr lang="en-US" sz="1400" dirty="0">
                <a:solidFill>
                  <a:srgbClr val="333333"/>
                </a:solidFill>
                <a:latin typeface="Times" panose="02020603050405020304" pitchFamily="18" charset="0"/>
                <a:cs typeface="Times" panose="02020603050405020304" pitchFamily="18" charset="0"/>
              </a:rPr>
            </a:br>
            <a:r>
              <a:rPr lang="en-US" sz="1400" dirty="0">
                <a:solidFill>
                  <a:srgbClr val="333333"/>
                </a:solidFill>
                <a:latin typeface="Times" panose="02020603050405020304" pitchFamily="18" charset="0"/>
                <a:cs typeface="Times" panose="02020603050405020304" pitchFamily="18" charset="0"/>
              </a:rPr>
              <a:t>The alert is sent immediately after Springer receives the data from </a:t>
            </a:r>
            <a:r>
              <a:rPr lang="en-US" sz="1400" dirty="0" err="1" smtClean="0">
                <a:solidFill>
                  <a:srgbClr val="333333"/>
                </a:solidFill>
                <a:latin typeface="Times" panose="02020603050405020304" pitchFamily="18" charset="0"/>
                <a:cs typeface="Times" panose="02020603050405020304" pitchFamily="18" charset="0"/>
              </a:rPr>
              <a:t>CrossRef</a:t>
            </a:r>
            <a:endParaRPr lang="en-US" sz="1400" dirty="0">
              <a:solidFill>
                <a:srgbClr val="333333"/>
              </a:solidFill>
              <a:latin typeface="Times" panose="02020603050405020304" pitchFamily="18" charset="0"/>
              <a:cs typeface="Times" panose="02020603050405020304" pitchFamily="18" charset="0"/>
            </a:endParaRPr>
          </a:p>
          <a:p>
            <a:pPr marL="285750" indent="-285750" algn="just">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The time for data transfer from the citing publisher to </a:t>
            </a:r>
            <a:r>
              <a:rPr lang="en-US" sz="1400" dirty="0" err="1">
                <a:solidFill>
                  <a:srgbClr val="333333"/>
                </a:solidFill>
                <a:latin typeface="Times" panose="02020603050405020304" pitchFamily="18" charset="0"/>
                <a:cs typeface="Times" panose="02020603050405020304" pitchFamily="18" charset="0"/>
              </a:rPr>
              <a:t>CrossRef</a:t>
            </a:r>
            <a:r>
              <a:rPr lang="en-US" sz="1400" dirty="0">
                <a:solidFill>
                  <a:srgbClr val="333333"/>
                </a:solidFill>
                <a:latin typeface="Times" panose="02020603050405020304" pitchFamily="18" charset="0"/>
                <a:cs typeface="Times" panose="02020603050405020304" pitchFamily="18" charset="0"/>
              </a:rPr>
              <a:t> varies greatly, from ca. 2-4 days up to ca. 2 months. Therefore the alert cannot be a real-time </a:t>
            </a:r>
            <a:r>
              <a:rPr lang="en-US" sz="1400" dirty="0" smtClean="0">
                <a:solidFill>
                  <a:srgbClr val="333333"/>
                </a:solidFill>
                <a:latin typeface="Times" panose="02020603050405020304" pitchFamily="18" charset="0"/>
                <a:cs typeface="Times" panose="02020603050405020304" pitchFamily="18" charset="0"/>
              </a:rPr>
              <a:t>service</a:t>
            </a:r>
            <a:endParaRPr lang="en-US" sz="1400" dirty="0">
              <a:solidFill>
                <a:srgbClr val="333333"/>
              </a:solidFill>
              <a:latin typeface="Times" panose="02020603050405020304" pitchFamily="18" charset="0"/>
              <a:cs typeface="Times" panose="02020603050405020304" pitchFamily="18" charset="0"/>
            </a:endParaRPr>
          </a:p>
          <a:p>
            <a:pPr marL="285750" indent="-285750" algn="just">
              <a:buFont typeface="Arial" panose="020B0604020202020204" pitchFamily="34" charset="0"/>
              <a:buChar char="•"/>
            </a:pPr>
            <a:r>
              <a:rPr lang="en-US" sz="1400" dirty="0">
                <a:solidFill>
                  <a:srgbClr val="333333"/>
                </a:solidFill>
                <a:latin typeface="Times" panose="02020603050405020304" pitchFamily="18" charset="0"/>
                <a:cs typeface="Times" panose="02020603050405020304" pitchFamily="18" charset="0"/>
              </a:rPr>
              <a:t>Springer notifies </a:t>
            </a:r>
            <a:r>
              <a:rPr lang="en-US" sz="1400" dirty="0" err="1">
                <a:solidFill>
                  <a:srgbClr val="333333"/>
                </a:solidFill>
                <a:latin typeface="Times" panose="02020603050405020304" pitchFamily="18" charset="0"/>
                <a:cs typeface="Times" panose="02020603050405020304" pitchFamily="18" charset="0"/>
              </a:rPr>
              <a:t>CrossRef</a:t>
            </a:r>
            <a:r>
              <a:rPr lang="en-US" sz="1400" dirty="0">
                <a:solidFill>
                  <a:srgbClr val="333333"/>
                </a:solidFill>
                <a:latin typeface="Times" panose="02020603050405020304" pitchFamily="18" charset="0"/>
                <a:cs typeface="Times" panose="02020603050405020304" pitchFamily="18" charset="0"/>
              </a:rPr>
              <a:t> within 24 hours when we publish new articles. So new citations from Springer articles in other Springer articles will usually be alerted within 48 </a:t>
            </a:r>
            <a:r>
              <a:rPr lang="en-US" sz="1400" dirty="0" smtClean="0">
                <a:solidFill>
                  <a:srgbClr val="333333"/>
                </a:solidFill>
                <a:latin typeface="Times" panose="02020603050405020304" pitchFamily="18" charset="0"/>
                <a:cs typeface="Times" panose="02020603050405020304" pitchFamily="18" charset="0"/>
              </a:rPr>
              <a:t>hours</a:t>
            </a:r>
            <a:endParaRPr lang="en-US" sz="1400" dirty="0">
              <a:solidFill>
                <a:srgbClr val="333333"/>
              </a:solidFill>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4246289016"/>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New_Powerpoint_Master">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New_Powerpoint_Master</Template>
  <TotalTime>160</TotalTime>
  <Words>956</Words>
  <Application>Microsoft Office PowerPoint</Application>
  <PresentationFormat>Экран (4:3)</PresentationFormat>
  <Paragraphs>154</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New_Powerpoint_Master</vt:lpstr>
      <vt:lpstr>Publishing with Springer How to improve your publication  output and quality</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Springer-SBM</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eBooks Usage 2012</dc:title>
  <dc:creator>wirsching</dc:creator>
  <cp:lastModifiedBy>Daria</cp:lastModifiedBy>
  <cp:revision>72</cp:revision>
  <cp:lastPrinted>2012-04-25T14:30:25Z</cp:lastPrinted>
  <dcterms:created xsi:type="dcterms:W3CDTF">2013-03-27T08:41:13Z</dcterms:created>
  <dcterms:modified xsi:type="dcterms:W3CDTF">2015-12-17T06:01:22Z</dcterms:modified>
</cp:coreProperties>
</file>